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7"/>
  </p:notesMasterIdLst>
  <p:sldIdLst>
    <p:sldId id="256" r:id="rId5"/>
    <p:sldId id="270" r:id="rId6"/>
    <p:sldId id="500" r:id="rId7"/>
    <p:sldId id="491" r:id="rId8"/>
    <p:sldId id="490" r:id="rId9"/>
    <p:sldId id="501" r:id="rId10"/>
    <p:sldId id="485" r:id="rId11"/>
    <p:sldId id="257" r:id="rId12"/>
    <p:sldId id="258" r:id="rId13"/>
    <p:sldId id="259" r:id="rId14"/>
    <p:sldId id="261" r:id="rId15"/>
    <p:sldId id="260" r:id="rId16"/>
    <p:sldId id="262" r:id="rId17"/>
    <p:sldId id="263" r:id="rId18"/>
    <p:sldId id="264" r:id="rId19"/>
    <p:sldId id="266" r:id="rId20"/>
    <p:sldId id="265" r:id="rId21"/>
    <p:sldId id="272" r:id="rId22"/>
    <p:sldId id="267" r:id="rId23"/>
    <p:sldId id="271" r:id="rId24"/>
    <p:sldId id="268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/>
    <p:restoredTop sz="94613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w\Dropbox\Community%20council%20research\Survey\Community%20Council%20Research%2020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GB"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Chart 4: Based on your experience, could the relationship between CCs and other local community organisations be improved?</a:t>
            </a:r>
          </a:p>
        </c:rich>
      </c:tx>
      <c:layout>
        <c:manualLayout>
          <c:xMode val="edge"/>
          <c:yMode val="edge"/>
          <c:x val="9.9259085028813365E-2"/>
          <c:y val="3.528028224225793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18'!$B$3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FF7455"/>
            </a:solidFill>
            <a:ln>
              <a:solidFill>
                <a:srgbClr val="FF7455"/>
              </a:solidFill>
              <a:prstDash val="solid"/>
            </a:ln>
          </c:spPr>
          <c:invertIfNegative val="0"/>
          <c:cat>
            <c:strRef>
              <c:f>'Question 18'!$A$4:$A$7</c:f>
              <c:strCache>
                <c:ptCount val="4"/>
                <c:pt idx="0">
                  <c:v>Yes</c:v>
                </c:pt>
                <c:pt idx="1">
                  <c:v>No, we have a good relationship</c:v>
                </c:pt>
                <c:pt idx="2">
                  <c:v>Don't know</c:v>
                </c:pt>
                <c:pt idx="3">
                  <c:v>Other</c:v>
                </c:pt>
              </c:strCache>
            </c:strRef>
          </c:cat>
          <c:val>
            <c:numRef>
              <c:f>'Question 18'!$B$4:$B$7</c:f>
              <c:numCache>
                <c:formatCode>0.00%</c:formatCode>
                <c:ptCount val="4"/>
                <c:pt idx="0">
                  <c:v>0.60040000000000004</c:v>
                </c:pt>
                <c:pt idx="1">
                  <c:v>0.2702</c:v>
                </c:pt>
                <c:pt idx="2">
                  <c:v>6.7500000000000004E-2</c:v>
                </c:pt>
                <c:pt idx="3">
                  <c:v>6.1899999999999997E-2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2-43DE-9583-2E7F591B0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</c:scaling>
        <c:delete val="0"/>
        <c:axPos val="l"/>
        <c:majorGridlines>
          <c:spPr>
            <a:ln>
              <a:solidFill>
                <a:srgbClr val="FF7455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1"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r>
                  <a:rPr lang="en-GB" sz="1200" b="1" i="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% of respondents selecting each option</a:t>
                </a:r>
                <a:endParaRPr lang="en-GB" sz="1200" b="1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6464777137480888E-2"/>
              <c:y val="0.15099003941637831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rgbClr val="FF7455"/>
            </a:solidFill>
          </a:ln>
        </c:spPr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FF7455"/>
            </a:solidFill>
          </a:ln>
        </c:spPr>
        <c:crossAx val="100"/>
        <c:crosses val="autoZero"/>
        <c:auto val="0"/>
        <c:lblAlgn val="ctr"/>
        <c:lblOffset val="100"/>
        <c:noMultiLvlLbl val="0"/>
      </c:catAx>
      <c:spPr>
        <a:ln>
          <a:solidFill>
            <a:srgbClr val="FF7455"/>
          </a:solidFill>
        </a:ln>
      </c:spPr>
    </c:plotArea>
    <c:plotVisOnly val="0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Chart 8: Please</a:t>
            </a:r>
            <a:r>
              <a:rPr lang="en-US" sz="1400" b="1" baseline="0">
                <a:solidFill>
                  <a:schemeClr val="tx1">
                    <a:lumMod val="85000"/>
                    <a:lumOff val="15000"/>
                  </a:schemeClr>
                </a:solidFill>
              </a:rPr>
              <a:t> state how much you agree or disagree with the following statements</a:t>
            </a:r>
            <a:endParaRPr lang="en-US" sz="1400" b="1">
              <a:solidFill>
                <a:schemeClr val="tx1">
                  <a:lumMod val="85000"/>
                  <a:lumOff val="1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Sheet8!$C$2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7455"/>
            </a:solidFill>
            <a:ln>
              <a:noFill/>
            </a:ln>
            <a:effectLst/>
          </c:spPr>
          <c:invertIfNegative val="0"/>
          <c:cat>
            <c:strRef>
              <c:f>Sheet8!$A$3:$A$6</c:f>
              <c:strCache>
                <c:ptCount val="4"/>
                <c:pt idx="0">
                  <c:v>CCs have enough powers already</c:v>
                </c:pt>
                <c:pt idx="1">
                  <c:v>CCs should be given more power</c:v>
                </c:pt>
                <c:pt idx="2">
                  <c:v>CCs have enough responsibilities already</c:v>
                </c:pt>
                <c:pt idx="3">
                  <c:v>CCs should be given more responsibilities</c:v>
                </c:pt>
              </c:strCache>
            </c:strRef>
          </c:cat>
          <c:val>
            <c:numRef>
              <c:f>Sheet8!$C$3:$C$6</c:f>
              <c:numCache>
                <c:formatCode>0%</c:formatCode>
                <c:ptCount val="4"/>
                <c:pt idx="0">
                  <c:v>0.22</c:v>
                </c:pt>
                <c:pt idx="1">
                  <c:v>0.67</c:v>
                </c:pt>
                <c:pt idx="2">
                  <c:v>0.36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60-4BBF-9E19-5DA3AA611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0720864"/>
        <c:axId val="570721848"/>
      </c:barChart>
      <c:catAx>
        <c:axId val="57072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F745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721848"/>
        <c:crosses val="autoZero"/>
        <c:auto val="1"/>
        <c:lblAlgn val="ctr"/>
        <c:lblOffset val="100"/>
        <c:noMultiLvlLbl val="0"/>
      </c:catAx>
      <c:valAx>
        <c:axId val="570721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F7455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 i="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% of respondents agreeing or strongly agreeing</a:t>
                </a:r>
                <a:endParaRPr lang="en-GB" sz="12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3888881385538643E-2"/>
              <c:y val="0.200736223761503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72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1F52E-36E3-B540-B21E-1837A9D68191}" type="doc">
      <dgm:prSet loTypeId="urn:microsoft.com/office/officeart/2008/layout/VerticalCurvedList" loCatId="" qsTypeId="urn:microsoft.com/office/officeart/2005/8/quickstyle/3d1" qsCatId="3D" csTypeId="urn:microsoft.com/office/officeart/2005/8/colors/accent5_5" csCatId="accent5" phldr="1"/>
      <dgm:spPr/>
    </dgm:pt>
    <dgm:pt modelId="{7832BA2F-9F3B-6B45-97CA-2EE8054ADCAF}">
      <dgm:prSet phldrT="[Text]"/>
      <dgm:spPr/>
      <dgm:t>
        <a:bodyPr/>
        <a:lstStyle/>
        <a:p>
          <a:r>
            <a:rPr lang="en-US" b="1" u="sng" dirty="0"/>
            <a:t>35% </a:t>
          </a:r>
          <a:r>
            <a:rPr lang="en-US" b="1" dirty="0"/>
            <a:t>of Scottish citizens said they feel part of how decisions affecting their community are made</a:t>
          </a:r>
        </a:p>
      </dgm:t>
    </dgm:pt>
    <dgm:pt modelId="{6DD0ED72-174C-4B48-B70A-88E6D6C81F21}" type="parTrans" cxnId="{21C37C88-43E9-1749-B12F-627DB9E79800}">
      <dgm:prSet/>
      <dgm:spPr/>
      <dgm:t>
        <a:bodyPr/>
        <a:lstStyle/>
        <a:p>
          <a:endParaRPr lang="en-US"/>
        </a:p>
      </dgm:t>
    </dgm:pt>
    <dgm:pt modelId="{8127084A-0A33-654E-A666-18470662C423}" type="sibTrans" cxnId="{21C37C88-43E9-1749-B12F-627DB9E79800}">
      <dgm:prSet/>
      <dgm:spPr/>
      <dgm:t>
        <a:bodyPr/>
        <a:lstStyle/>
        <a:p>
          <a:endParaRPr lang="en-US"/>
        </a:p>
      </dgm:t>
    </dgm:pt>
    <dgm:pt modelId="{45526E19-6539-4249-A76B-8370D6BFB49A}">
      <dgm:prSet/>
      <dgm:spPr/>
      <dgm:t>
        <a:bodyPr/>
        <a:lstStyle/>
        <a:p>
          <a:r>
            <a:rPr lang="en-US" b="1" u="sng" dirty="0"/>
            <a:t>96% </a:t>
          </a:r>
          <a:r>
            <a:rPr lang="en-US" b="1" dirty="0"/>
            <a:t>said that people should be involved in making decisions about how local services are planned and run</a:t>
          </a:r>
        </a:p>
      </dgm:t>
    </dgm:pt>
    <dgm:pt modelId="{3DB28DA4-48B7-2540-A6A9-825DE2402BDB}" type="parTrans" cxnId="{F2E536B5-486C-CD4D-BCEF-1D48F5589B34}">
      <dgm:prSet/>
      <dgm:spPr/>
      <dgm:t>
        <a:bodyPr/>
        <a:lstStyle/>
        <a:p>
          <a:endParaRPr lang="en-US"/>
        </a:p>
      </dgm:t>
    </dgm:pt>
    <dgm:pt modelId="{E2603E29-5245-7E43-8FF2-ABE6D5DBDB95}" type="sibTrans" cxnId="{F2E536B5-486C-CD4D-BCEF-1D48F5589B34}">
      <dgm:prSet/>
      <dgm:spPr/>
      <dgm:t>
        <a:bodyPr/>
        <a:lstStyle/>
        <a:p>
          <a:endParaRPr lang="en-US"/>
        </a:p>
      </dgm:t>
    </dgm:pt>
    <dgm:pt modelId="{70C84CA0-ADCF-9240-A741-63DD8160FB17}">
      <dgm:prSet/>
      <dgm:spPr/>
      <dgm:t>
        <a:bodyPr/>
        <a:lstStyle/>
        <a:p>
          <a:r>
            <a:rPr lang="en-US" b="1" u="sng" dirty="0"/>
            <a:t>80% </a:t>
          </a:r>
          <a:r>
            <a:rPr lang="en-US" b="1" dirty="0"/>
            <a:t>said that people should be involved in deciding how money is spent on local services</a:t>
          </a:r>
        </a:p>
      </dgm:t>
    </dgm:pt>
    <dgm:pt modelId="{D5ADA399-7C80-1E4F-BD18-1487C9A55FAD}" type="parTrans" cxnId="{FF5E3898-7887-D343-9490-31E9AD7DF809}">
      <dgm:prSet/>
      <dgm:spPr/>
      <dgm:t>
        <a:bodyPr/>
        <a:lstStyle/>
        <a:p>
          <a:endParaRPr lang="en-US"/>
        </a:p>
      </dgm:t>
    </dgm:pt>
    <dgm:pt modelId="{3A8DAFBC-2315-4B4B-BF77-B46333B4597B}" type="sibTrans" cxnId="{FF5E3898-7887-D343-9490-31E9AD7DF809}">
      <dgm:prSet/>
      <dgm:spPr/>
      <dgm:t>
        <a:bodyPr/>
        <a:lstStyle/>
        <a:p>
          <a:endParaRPr lang="en-US"/>
        </a:p>
      </dgm:t>
    </dgm:pt>
    <dgm:pt modelId="{C13BEDA9-E006-774A-95F8-BD91117FC93D}">
      <dgm:prSet phldrT="[Text]"/>
      <dgm:spPr/>
      <dgm:t>
        <a:bodyPr/>
        <a:lstStyle/>
        <a:p>
          <a:r>
            <a:rPr lang="en-US" b="1" u="sng" dirty="0"/>
            <a:t>77% </a:t>
          </a:r>
          <a:r>
            <a:rPr lang="en-US" b="1" u="none" dirty="0"/>
            <a:t>said </a:t>
          </a:r>
          <a:r>
            <a:rPr lang="en-US" b="1" dirty="0"/>
            <a:t>would get more involved in their community if it was easier to participate in decisions that affect it</a:t>
          </a:r>
        </a:p>
      </dgm:t>
    </dgm:pt>
    <dgm:pt modelId="{8900C246-5ADF-2941-93B5-D15D1DFE1E3E}" type="parTrans" cxnId="{B11D9B62-14DC-514C-987A-8AC0AAE962EB}">
      <dgm:prSet/>
      <dgm:spPr/>
      <dgm:t>
        <a:bodyPr/>
        <a:lstStyle/>
        <a:p>
          <a:endParaRPr lang="en-US"/>
        </a:p>
      </dgm:t>
    </dgm:pt>
    <dgm:pt modelId="{E0A8B117-12A9-6342-A578-14DD833D254D}" type="sibTrans" cxnId="{B11D9B62-14DC-514C-987A-8AC0AAE962EB}">
      <dgm:prSet/>
      <dgm:spPr/>
      <dgm:t>
        <a:bodyPr/>
        <a:lstStyle/>
        <a:p>
          <a:endParaRPr lang="en-US"/>
        </a:p>
      </dgm:t>
    </dgm:pt>
    <dgm:pt modelId="{D94C004A-0771-7B46-849A-093C9395CBC5}" type="pres">
      <dgm:prSet presAssocID="{1171F52E-36E3-B540-B21E-1837A9D68191}" presName="Name0" presStyleCnt="0">
        <dgm:presLayoutVars>
          <dgm:chMax val="7"/>
          <dgm:chPref val="7"/>
          <dgm:dir/>
        </dgm:presLayoutVars>
      </dgm:prSet>
      <dgm:spPr/>
    </dgm:pt>
    <dgm:pt modelId="{94AD0B4B-4032-E445-8293-3A810ABE5BB3}" type="pres">
      <dgm:prSet presAssocID="{1171F52E-36E3-B540-B21E-1837A9D68191}" presName="Name1" presStyleCnt="0"/>
      <dgm:spPr/>
    </dgm:pt>
    <dgm:pt modelId="{02706E99-5A64-2F40-A7C2-341287B9CE51}" type="pres">
      <dgm:prSet presAssocID="{1171F52E-36E3-B540-B21E-1837A9D68191}" presName="cycle" presStyleCnt="0"/>
      <dgm:spPr/>
    </dgm:pt>
    <dgm:pt modelId="{B8A70775-4B59-8B44-8D8D-983AC3DD8605}" type="pres">
      <dgm:prSet presAssocID="{1171F52E-36E3-B540-B21E-1837A9D68191}" presName="srcNode" presStyleLbl="node1" presStyleIdx="0" presStyleCnt="4"/>
      <dgm:spPr/>
    </dgm:pt>
    <dgm:pt modelId="{6BEEF48E-12C6-8743-B17F-B3E9C09B0471}" type="pres">
      <dgm:prSet presAssocID="{1171F52E-36E3-B540-B21E-1837A9D68191}" presName="conn" presStyleLbl="parChTrans1D2" presStyleIdx="0" presStyleCnt="1"/>
      <dgm:spPr/>
    </dgm:pt>
    <dgm:pt modelId="{09A2E00E-D7A1-2845-9937-015F3F3E80A0}" type="pres">
      <dgm:prSet presAssocID="{1171F52E-36E3-B540-B21E-1837A9D68191}" presName="extraNode" presStyleLbl="node1" presStyleIdx="0" presStyleCnt="4"/>
      <dgm:spPr/>
    </dgm:pt>
    <dgm:pt modelId="{9A2E5DAC-24A4-EC4E-A795-983ABA468927}" type="pres">
      <dgm:prSet presAssocID="{1171F52E-36E3-B540-B21E-1837A9D68191}" presName="dstNode" presStyleLbl="node1" presStyleIdx="0" presStyleCnt="4"/>
      <dgm:spPr/>
    </dgm:pt>
    <dgm:pt modelId="{A6255385-E63B-6348-96F0-9DC1CE284D7C}" type="pres">
      <dgm:prSet presAssocID="{7832BA2F-9F3B-6B45-97CA-2EE8054ADCAF}" presName="text_1" presStyleLbl="node1" presStyleIdx="0" presStyleCnt="4">
        <dgm:presLayoutVars>
          <dgm:bulletEnabled val="1"/>
        </dgm:presLayoutVars>
      </dgm:prSet>
      <dgm:spPr/>
    </dgm:pt>
    <dgm:pt modelId="{49D7CFAA-5797-DD45-BB50-42CDDD4D1CB0}" type="pres">
      <dgm:prSet presAssocID="{7832BA2F-9F3B-6B45-97CA-2EE8054ADCAF}" presName="accent_1" presStyleCnt="0"/>
      <dgm:spPr/>
    </dgm:pt>
    <dgm:pt modelId="{8CDCA53D-4A66-6D42-B79D-88B1CF0DFE5C}" type="pres">
      <dgm:prSet presAssocID="{7832BA2F-9F3B-6B45-97CA-2EE8054ADCAF}" presName="accentRepeatNode" presStyleLbl="solidFgAcc1" presStyleIdx="0" presStyleCnt="4" custLinFactNeighborY="1447"/>
      <dgm:spPr/>
    </dgm:pt>
    <dgm:pt modelId="{1AD761AC-9C1E-9540-92C1-31DF9B6B284A}" type="pres">
      <dgm:prSet presAssocID="{C13BEDA9-E006-774A-95F8-BD91117FC93D}" presName="text_2" presStyleLbl="node1" presStyleIdx="1" presStyleCnt="4">
        <dgm:presLayoutVars>
          <dgm:bulletEnabled val="1"/>
        </dgm:presLayoutVars>
      </dgm:prSet>
      <dgm:spPr/>
    </dgm:pt>
    <dgm:pt modelId="{EE78D964-F98F-FC4E-B53F-B9D2BC6BAFD4}" type="pres">
      <dgm:prSet presAssocID="{C13BEDA9-E006-774A-95F8-BD91117FC93D}" presName="accent_2" presStyleCnt="0"/>
      <dgm:spPr/>
    </dgm:pt>
    <dgm:pt modelId="{49E4D5D6-6776-7D49-B184-4B0C9F2A11BE}" type="pres">
      <dgm:prSet presAssocID="{C13BEDA9-E006-774A-95F8-BD91117FC93D}" presName="accentRepeatNode" presStyleLbl="solidFgAcc1" presStyleIdx="1" presStyleCnt="4"/>
      <dgm:spPr/>
    </dgm:pt>
    <dgm:pt modelId="{80683A3B-60CC-DE4C-BFF2-092A9DE15E16}" type="pres">
      <dgm:prSet presAssocID="{70C84CA0-ADCF-9240-A741-63DD8160FB17}" presName="text_3" presStyleLbl="node1" presStyleIdx="2" presStyleCnt="4">
        <dgm:presLayoutVars>
          <dgm:bulletEnabled val="1"/>
        </dgm:presLayoutVars>
      </dgm:prSet>
      <dgm:spPr/>
    </dgm:pt>
    <dgm:pt modelId="{0EBDCFDA-7E7E-4741-8829-E1D2A5FFB60F}" type="pres">
      <dgm:prSet presAssocID="{70C84CA0-ADCF-9240-A741-63DD8160FB17}" presName="accent_3" presStyleCnt="0"/>
      <dgm:spPr/>
    </dgm:pt>
    <dgm:pt modelId="{E826A133-FCCC-B746-A069-27E2804AC7C1}" type="pres">
      <dgm:prSet presAssocID="{70C84CA0-ADCF-9240-A741-63DD8160FB17}" presName="accentRepeatNode" presStyleLbl="solidFgAcc1" presStyleIdx="2" presStyleCnt="4"/>
      <dgm:spPr/>
    </dgm:pt>
    <dgm:pt modelId="{C6B7344E-FFEF-E640-9373-97E6B7025941}" type="pres">
      <dgm:prSet presAssocID="{45526E19-6539-4249-A76B-8370D6BFB49A}" presName="text_4" presStyleLbl="node1" presStyleIdx="3" presStyleCnt="4">
        <dgm:presLayoutVars>
          <dgm:bulletEnabled val="1"/>
        </dgm:presLayoutVars>
      </dgm:prSet>
      <dgm:spPr/>
    </dgm:pt>
    <dgm:pt modelId="{99D415A5-C968-AF48-9E59-BCBCC5ED1387}" type="pres">
      <dgm:prSet presAssocID="{45526E19-6539-4249-A76B-8370D6BFB49A}" presName="accent_4" presStyleCnt="0"/>
      <dgm:spPr/>
    </dgm:pt>
    <dgm:pt modelId="{DD893D70-CA14-344C-B010-2663730A9080}" type="pres">
      <dgm:prSet presAssocID="{45526E19-6539-4249-A76B-8370D6BFB49A}" presName="accentRepeatNode" presStyleLbl="solidFgAcc1" presStyleIdx="3" presStyleCnt="4"/>
      <dgm:spPr/>
    </dgm:pt>
  </dgm:ptLst>
  <dgm:cxnLst>
    <dgm:cxn modelId="{2267FE0D-49C6-5042-8501-F5E05F9FDA88}" type="presOf" srcId="{1171F52E-36E3-B540-B21E-1837A9D68191}" destId="{D94C004A-0771-7B46-849A-093C9395CBC5}" srcOrd="0" destOrd="0" presId="urn:microsoft.com/office/officeart/2008/layout/VerticalCurvedList"/>
    <dgm:cxn modelId="{1CF59812-F78C-B74C-8A7A-FF82B92C0705}" type="presOf" srcId="{70C84CA0-ADCF-9240-A741-63DD8160FB17}" destId="{80683A3B-60CC-DE4C-BFF2-092A9DE15E16}" srcOrd="0" destOrd="0" presId="urn:microsoft.com/office/officeart/2008/layout/VerticalCurvedList"/>
    <dgm:cxn modelId="{EC0AB712-CC2E-DD41-AF63-329778D1EA4C}" type="presOf" srcId="{C13BEDA9-E006-774A-95F8-BD91117FC93D}" destId="{1AD761AC-9C1E-9540-92C1-31DF9B6B284A}" srcOrd="0" destOrd="0" presId="urn:microsoft.com/office/officeart/2008/layout/VerticalCurvedList"/>
    <dgm:cxn modelId="{B11D9B62-14DC-514C-987A-8AC0AAE962EB}" srcId="{1171F52E-36E3-B540-B21E-1837A9D68191}" destId="{C13BEDA9-E006-774A-95F8-BD91117FC93D}" srcOrd="1" destOrd="0" parTransId="{8900C246-5ADF-2941-93B5-D15D1DFE1E3E}" sibTransId="{E0A8B117-12A9-6342-A578-14DD833D254D}"/>
    <dgm:cxn modelId="{21C37C88-43E9-1749-B12F-627DB9E79800}" srcId="{1171F52E-36E3-B540-B21E-1837A9D68191}" destId="{7832BA2F-9F3B-6B45-97CA-2EE8054ADCAF}" srcOrd="0" destOrd="0" parTransId="{6DD0ED72-174C-4B48-B70A-88E6D6C81F21}" sibTransId="{8127084A-0A33-654E-A666-18470662C423}"/>
    <dgm:cxn modelId="{FF5E3898-7887-D343-9490-31E9AD7DF809}" srcId="{1171F52E-36E3-B540-B21E-1837A9D68191}" destId="{70C84CA0-ADCF-9240-A741-63DD8160FB17}" srcOrd="2" destOrd="0" parTransId="{D5ADA399-7C80-1E4F-BD18-1487C9A55FAD}" sibTransId="{3A8DAFBC-2315-4B4B-BF77-B46333B4597B}"/>
    <dgm:cxn modelId="{C735FBA5-4475-644B-8077-59D30F7996AD}" type="presOf" srcId="{45526E19-6539-4249-A76B-8370D6BFB49A}" destId="{C6B7344E-FFEF-E640-9373-97E6B7025941}" srcOrd="0" destOrd="0" presId="urn:microsoft.com/office/officeart/2008/layout/VerticalCurvedList"/>
    <dgm:cxn modelId="{F2E536B5-486C-CD4D-BCEF-1D48F5589B34}" srcId="{1171F52E-36E3-B540-B21E-1837A9D68191}" destId="{45526E19-6539-4249-A76B-8370D6BFB49A}" srcOrd="3" destOrd="0" parTransId="{3DB28DA4-48B7-2540-A6A9-825DE2402BDB}" sibTransId="{E2603E29-5245-7E43-8FF2-ABE6D5DBDB95}"/>
    <dgm:cxn modelId="{801C1DC4-A9D8-584F-B2BA-C646E8476D12}" type="presOf" srcId="{8127084A-0A33-654E-A666-18470662C423}" destId="{6BEEF48E-12C6-8743-B17F-B3E9C09B0471}" srcOrd="0" destOrd="0" presId="urn:microsoft.com/office/officeart/2008/layout/VerticalCurvedList"/>
    <dgm:cxn modelId="{F16B6FFB-8007-074A-8BC2-CE22BCC62BF9}" type="presOf" srcId="{7832BA2F-9F3B-6B45-97CA-2EE8054ADCAF}" destId="{A6255385-E63B-6348-96F0-9DC1CE284D7C}" srcOrd="0" destOrd="0" presId="urn:microsoft.com/office/officeart/2008/layout/VerticalCurvedList"/>
    <dgm:cxn modelId="{54A4B1EF-37D0-944D-B6E6-2E68E1493F1E}" type="presParOf" srcId="{D94C004A-0771-7B46-849A-093C9395CBC5}" destId="{94AD0B4B-4032-E445-8293-3A810ABE5BB3}" srcOrd="0" destOrd="0" presId="urn:microsoft.com/office/officeart/2008/layout/VerticalCurvedList"/>
    <dgm:cxn modelId="{FE7A6F89-B11A-9349-8C4B-830BE735E369}" type="presParOf" srcId="{94AD0B4B-4032-E445-8293-3A810ABE5BB3}" destId="{02706E99-5A64-2F40-A7C2-341287B9CE51}" srcOrd="0" destOrd="0" presId="urn:microsoft.com/office/officeart/2008/layout/VerticalCurvedList"/>
    <dgm:cxn modelId="{3B98740E-DB09-BD43-A7D8-D633672D135F}" type="presParOf" srcId="{02706E99-5A64-2F40-A7C2-341287B9CE51}" destId="{B8A70775-4B59-8B44-8D8D-983AC3DD8605}" srcOrd="0" destOrd="0" presId="urn:microsoft.com/office/officeart/2008/layout/VerticalCurvedList"/>
    <dgm:cxn modelId="{43D5C9E7-CD7E-C346-A3D6-B90426874F52}" type="presParOf" srcId="{02706E99-5A64-2F40-A7C2-341287B9CE51}" destId="{6BEEF48E-12C6-8743-B17F-B3E9C09B0471}" srcOrd="1" destOrd="0" presId="urn:microsoft.com/office/officeart/2008/layout/VerticalCurvedList"/>
    <dgm:cxn modelId="{69D249F0-212A-B44E-834E-CE9394BDB9CC}" type="presParOf" srcId="{02706E99-5A64-2F40-A7C2-341287B9CE51}" destId="{09A2E00E-D7A1-2845-9937-015F3F3E80A0}" srcOrd="2" destOrd="0" presId="urn:microsoft.com/office/officeart/2008/layout/VerticalCurvedList"/>
    <dgm:cxn modelId="{DF023849-15FD-794F-82EB-CB2DC52F9B51}" type="presParOf" srcId="{02706E99-5A64-2F40-A7C2-341287B9CE51}" destId="{9A2E5DAC-24A4-EC4E-A795-983ABA468927}" srcOrd="3" destOrd="0" presId="urn:microsoft.com/office/officeart/2008/layout/VerticalCurvedList"/>
    <dgm:cxn modelId="{72EC2921-52CD-4848-88F6-02237B91EAAE}" type="presParOf" srcId="{94AD0B4B-4032-E445-8293-3A810ABE5BB3}" destId="{A6255385-E63B-6348-96F0-9DC1CE284D7C}" srcOrd="1" destOrd="0" presId="urn:microsoft.com/office/officeart/2008/layout/VerticalCurvedList"/>
    <dgm:cxn modelId="{32D79816-2A61-9848-A786-4B67661FFDCD}" type="presParOf" srcId="{94AD0B4B-4032-E445-8293-3A810ABE5BB3}" destId="{49D7CFAA-5797-DD45-BB50-42CDDD4D1CB0}" srcOrd="2" destOrd="0" presId="urn:microsoft.com/office/officeart/2008/layout/VerticalCurvedList"/>
    <dgm:cxn modelId="{C4642041-E9D8-B249-9A6C-34C2E70C9746}" type="presParOf" srcId="{49D7CFAA-5797-DD45-BB50-42CDDD4D1CB0}" destId="{8CDCA53D-4A66-6D42-B79D-88B1CF0DFE5C}" srcOrd="0" destOrd="0" presId="urn:microsoft.com/office/officeart/2008/layout/VerticalCurvedList"/>
    <dgm:cxn modelId="{B5C16D5F-F515-0A4C-927D-E38C24042BBF}" type="presParOf" srcId="{94AD0B4B-4032-E445-8293-3A810ABE5BB3}" destId="{1AD761AC-9C1E-9540-92C1-31DF9B6B284A}" srcOrd="3" destOrd="0" presId="urn:microsoft.com/office/officeart/2008/layout/VerticalCurvedList"/>
    <dgm:cxn modelId="{102F9526-6CDA-6B44-8181-20F64E4CC841}" type="presParOf" srcId="{94AD0B4B-4032-E445-8293-3A810ABE5BB3}" destId="{EE78D964-F98F-FC4E-B53F-B9D2BC6BAFD4}" srcOrd="4" destOrd="0" presId="urn:microsoft.com/office/officeart/2008/layout/VerticalCurvedList"/>
    <dgm:cxn modelId="{524BA340-4708-0A4E-81C0-53121304105E}" type="presParOf" srcId="{EE78D964-F98F-FC4E-B53F-B9D2BC6BAFD4}" destId="{49E4D5D6-6776-7D49-B184-4B0C9F2A11BE}" srcOrd="0" destOrd="0" presId="urn:microsoft.com/office/officeart/2008/layout/VerticalCurvedList"/>
    <dgm:cxn modelId="{9724C35F-1760-D34A-A399-148F908C2326}" type="presParOf" srcId="{94AD0B4B-4032-E445-8293-3A810ABE5BB3}" destId="{80683A3B-60CC-DE4C-BFF2-092A9DE15E16}" srcOrd="5" destOrd="0" presId="urn:microsoft.com/office/officeart/2008/layout/VerticalCurvedList"/>
    <dgm:cxn modelId="{4597C3DB-86C3-A642-8DD3-DC098B5EA9F4}" type="presParOf" srcId="{94AD0B4B-4032-E445-8293-3A810ABE5BB3}" destId="{0EBDCFDA-7E7E-4741-8829-E1D2A5FFB60F}" srcOrd="6" destOrd="0" presId="urn:microsoft.com/office/officeart/2008/layout/VerticalCurvedList"/>
    <dgm:cxn modelId="{8D7D31E0-C6E4-CA41-B23C-1163B61C4E42}" type="presParOf" srcId="{0EBDCFDA-7E7E-4741-8829-E1D2A5FFB60F}" destId="{E826A133-FCCC-B746-A069-27E2804AC7C1}" srcOrd="0" destOrd="0" presId="urn:microsoft.com/office/officeart/2008/layout/VerticalCurvedList"/>
    <dgm:cxn modelId="{3A3BF094-A59E-E34C-B3FD-7CD858CD8A4A}" type="presParOf" srcId="{94AD0B4B-4032-E445-8293-3A810ABE5BB3}" destId="{C6B7344E-FFEF-E640-9373-97E6B7025941}" srcOrd="7" destOrd="0" presId="urn:microsoft.com/office/officeart/2008/layout/VerticalCurvedList"/>
    <dgm:cxn modelId="{D0B5A861-76F8-7A4F-8EA0-06AF44A94013}" type="presParOf" srcId="{94AD0B4B-4032-E445-8293-3A810ABE5BB3}" destId="{99D415A5-C968-AF48-9E59-BCBCC5ED1387}" srcOrd="8" destOrd="0" presId="urn:microsoft.com/office/officeart/2008/layout/VerticalCurvedList"/>
    <dgm:cxn modelId="{E6BCAA4B-5365-A448-9386-0EF2567D27DC}" type="presParOf" srcId="{99D415A5-C968-AF48-9E59-BCBCC5ED1387}" destId="{DD893D70-CA14-344C-B010-2663730A90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EF48E-12C6-8743-B17F-B3E9C09B0471}">
      <dsp:nvSpPr>
        <dsp:cNvPr id="0" name=""/>
        <dsp:cNvSpPr/>
      </dsp:nvSpPr>
      <dsp:spPr>
        <a:xfrm>
          <a:off x="-6216875" y="-951076"/>
          <a:ext cx="7400275" cy="7400275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255385-E63B-6348-96F0-9DC1CE284D7C}">
      <dsp:nvSpPr>
        <dsp:cNvPr id="0" name=""/>
        <dsp:cNvSpPr/>
      </dsp:nvSpPr>
      <dsp:spPr>
        <a:xfrm>
          <a:off x="619324" y="422695"/>
          <a:ext cx="11096253" cy="84583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1378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 dirty="0"/>
            <a:t>35% </a:t>
          </a:r>
          <a:r>
            <a:rPr lang="en-US" sz="2500" b="1" kern="1200" dirty="0"/>
            <a:t>of Scottish citizens said they feel part of how decisions affecting their community are made</a:t>
          </a:r>
        </a:p>
      </dsp:txBody>
      <dsp:txXfrm>
        <a:off x="619324" y="422695"/>
        <a:ext cx="11096253" cy="845831"/>
      </dsp:txXfrm>
    </dsp:sp>
    <dsp:sp modelId="{8CDCA53D-4A66-6D42-B79D-88B1CF0DFE5C}">
      <dsp:nvSpPr>
        <dsp:cNvPr id="0" name=""/>
        <dsp:cNvSpPr/>
      </dsp:nvSpPr>
      <dsp:spPr>
        <a:xfrm>
          <a:off x="90680" y="332265"/>
          <a:ext cx="1057288" cy="1057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D761AC-9C1E-9540-92C1-31DF9B6B284A}">
      <dsp:nvSpPr>
        <dsp:cNvPr id="0" name=""/>
        <dsp:cNvSpPr/>
      </dsp:nvSpPr>
      <dsp:spPr>
        <a:xfrm>
          <a:off x="1104259" y="1691662"/>
          <a:ext cx="10611318" cy="84583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1378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 dirty="0"/>
            <a:t>77% </a:t>
          </a:r>
          <a:r>
            <a:rPr lang="en-US" sz="2500" b="1" u="none" kern="1200" dirty="0"/>
            <a:t>said </a:t>
          </a:r>
          <a:r>
            <a:rPr lang="en-US" sz="2500" b="1" kern="1200" dirty="0"/>
            <a:t>would get more involved in their community if it was easier to participate in decisions that affect it</a:t>
          </a:r>
        </a:p>
      </dsp:txBody>
      <dsp:txXfrm>
        <a:off x="1104259" y="1691662"/>
        <a:ext cx="10611318" cy="845831"/>
      </dsp:txXfrm>
    </dsp:sp>
    <dsp:sp modelId="{49E4D5D6-6776-7D49-B184-4B0C9F2A11BE}">
      <dsp:nvSpPr>
        <dsp:cNvPr id="0" name=""/>
        <dsp:cNvSpPr/>
      </dsp:nvSpPr>
      <dsp:spPr>
        <a:xfrm>
          <a:off x="575614" y="1585933"/>
          <a:ext cx="1057288" cy="1057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683A3B-60CC-DE4C-BFF2-092A9DE15E16}">
      <dsp:nvSpPr>
        <dsp:cNvPr id="0" name=""/>
        <dsp:cNvSpPr/>
      </dsp:nvSpPr>
      <dsp:spPr>
        <a:xfrm>
          <a:off x="1104259" y="2960628"/>
          <a:ext cx="10611318" cy="84583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1378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 dirty="0"/>
            <a:t>80% </a:t>
          </a:r>
          <a:r>
            <a:rPr lang="en-US" sz="2500" b="1" kern="1200" dirty="0"/>
            <a:t>said that people should be involved in deciding how money is spent on local services</a:t>
          </a:r>
        </a:p>
      </dsp:txBody>
      <dsp:txXfrm>
        <a:off x="1104259" y="2960628"/>
        <a:ext cx="10611318" cy="845831"/>
      </dsp:txXfrm>
    </dsp:sp>
    <dsp:sp modelId="{E826A133-FCCC-B746-A069-27E2804AC7C1}">
      <dsp:nvSpPr>
        <dsp:cNvPr id="0" name=""/>
        <dsp:cNvSpPr/>
      </dsp:nvSpPr>
      <dsp:spPr>
        <a:xfrm>
          <a:off x="575614" y="2854899"/>
          <a:ext cx="1057288" cy="1057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B7344E-FFEF-E640-9373-97E6B7025941}">
      <dsp:nvSpPr>
        <dsp:cNvPr id="0" name=""/>
        <dsp:cNvSpPr/>
      </dsp:nvSpPr>
      <dsp:spPr>
        <a:xfrm>
          <a:off x="619324" y="4229595"/>
          <a:ext cx="11096253" cy="845831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1378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u="sng" kern="1200" dirty="0"/>
            <a:t>96% </a:t>
          </a:r>
          <a:r>
            <a:rPr lang="en-US" sz="2500" b="1" kern="1200" dirty="0"/>
            <a:t>said that people should be involved in making decisions about how local services are planned and run</a:t>
          </a:r>
        </a:p>
      </dsp:txBody>
      <dsp:txXfrm>
        <a:off x="619324" y="4229595"/>
        <a:ext cx="11096253" cy="845831"/>
      </dsp:txXfrm>
    </dsp:sp>
    <dsp:sp modelId="{DD893D70-CA14-344C-B010-2663730A9080}">
      <dsp:nvSpPr>
        <dsp:cNvPr id="0" name=""/>
        <dsp:cNvSpPr/>
      </dsp:nvSpPr>
      <dsp:spPr>
        <a:xfrm>
          <a:off x="90680" y="4123866"/>
          <a:ext cx="1057288" cy="10572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67E1C-926B-3044-B9FB-C25405415227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CA52A-DD4C-294F-90D7-03ED9E332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891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Globally:</a:t>
            </a:r>
          </a:p>
          <a:p>
            <a:r>
              <a:rPr lang="en-GB" dirty="0"/>
              <a:t>Democracy Index, down</a:t>
            </a:r>
          </a:p>
          <a:p>
            <a:r>
              <a:rPr lang="en-GB" dirty="0"/>
              <a:t>Authoritarian values amongst young people,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1BFEC-2142-8041-AB73-BE5C6F9556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1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6CD64-C8FA-E245-9BEF-2E75BF023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88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CD64-C8FA-E245-9BEF-2E75BF0238F4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2D42-C5C2-4173-B32C-E04A89FAB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2F0E-CFE4-4533-8C59-3933AAA97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5D16D-B9C7-4512-BA2E-5A00B21E9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BEECE-6F0F-4CEA-BAA9-ABA04113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B6CDC-9E04-4520-BEF5-FF10ABEB3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27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66D63-12E6-44A9-BDCF-A1FDEB5CE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C5A6E-E8A4-498C-B9B0-D2331392A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C784B-3C80-4E3D-957F-7561E242D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46381-F93A-465C-A871-1053FCF4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8ECCC-7CC9-42D7-977F-836B8BC54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2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E7CE6D-BDAB-4A90-9D73-270EE71C9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6E4722-07A8-4100-ABBE-D5640009F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BDB24-2606-4DFF-849A-F92796C3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D2F07-71F5-4E0B-85F1-80E5B32C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C5783-7517-44D8-B645-79402AF8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15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5CFF-F123-4793-B0F9-026E8EC7A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EAFAD-351F-420E-8497-CE05C8999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39CD6-4CF8-4D0B-9241-004F5148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36089-1DE0-4E99-90DC-86A3F2CC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38801-CADA-4ACF-9A75-B572BC40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169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934B8-4637-453A-A343-D61B0729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CBA1D-BEB6-4BD0-9E10-C162140EF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C285B-F354-4E48-B36B-FAD6D421D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D0FF9-00CA-4D50-87C6-3A2EFC74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4CAF0-B90A-4130-ADDB-BE4E336C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441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AAF95-1FE0-4EAC-94E1-F321F774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2FE01-2F5B-4BF8-9732-AED557135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95AAF-31DA-48FA-B9A4-F65521F65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194B8-09E7-4FFE-A5CC-A352303D0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AE21-D4A9-4D73-828B-37ED89C28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816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62DB-5B1E-4E1F-8D76-0440859F7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4D0A2-38E2-4C42-9407-69A70F04F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AD210-C912-461F-8181-7FBA74A4FE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6CE35-5F1B-4349-A540-3DB61E14A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77A49-7FD2-44B7-A6F0-BBC18DAD8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D565F-20F3-44C2-BAD6-FEA8B299B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798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CA548-4786-491F-9596-87AC2CAE9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642D1-5B8F-415A-97FE-AA40F26DB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52499-2E1B-444A-B673-004D258F7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A3F157-A569-4CBC-BB20-8382D3BC5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6F74D-8B18-47A0-BE25-DB5EAA3EE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FE34B8-F170-4401-A829-AB1EC5158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3CCD59-3AFB-4271-8086-AE81D2C1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4B90AF-AFED-4D86-8D89-C062B683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954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54FC3-102A-4697-A8CF-A7FDE62C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35947-EEC9-4ED1-B30D-A4B3296B3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181ED-6FA6-4FCF-A0CC-C6684CDA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4F6EE-2634-4343-BEB9-8020F7E8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465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41AE1C-C806-4971-9BA6-167334FAA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5E549-09E4-4EB2-AC5A-1D8B851E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27F73-220A-4024-93D1-EB207AE8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593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DE01-97ED-40D9-B29D-E93D88400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498FB-B2E5-4963-919B-E65A28BB6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8777C-186F-4A60-9E3E-9BBA6CEEE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4BAC8-F586-401A-84B9-35390A4A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680A6-C60D-4059-B56A-54489641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08367-6479-4808-BBA5-E9943D75D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10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3574E-AF59-4E25-B943-75B142C3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8" y="223808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6E72B-EFCC-4798-96BA-546D6D91F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9CF8E-018A-4904-B240-6864DCE11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94EBE-9870-49F7-8945-98CAF954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704CD-82CF-44A9-936B-3F864161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75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7309-7392-45D7-9D64-C5835B68B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BD5D5-EE00-453E-B6E3-708FD6E4DC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0E5C8-8C41-459C-A39A-848571DA4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0A5D0-48FF-4365-8E24-C781E93A6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47921-ACEA-4CC7-98D3-4F52AF2E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C5499-773E-42EE-9590-BAC7D60D3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444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B077-91C4-4730-8D40-9FE8D0E57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D4ABB-5D9A-48F0-9BFD-22DBD9738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8D26F-F6D8-438A-86C3-8304299B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F96EA-F553-4FED-81EE-F94835112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204C2-50E6-4353-B4E7-DE667AE4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18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FB2F4D-71D5-4818-8769-376B9A007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F00F7-87A7-4C44-90C7-2691C5CDD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AF4A1-363F-4030-BB0E-FA036710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8978A-6C56-40ED-B09C-C2D1F4E04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DA9A2-0488-4189-AC49-8C576977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578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607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028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504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177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895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57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39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DF6D4-D0EC-4575-82C4-F24A71C63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76DBF-66BC-4208-88A7-28D1B579C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EA551-9AAE-4F12-BBD0-D93E5FEC9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10516-1571-44BE-A5C8-4743DAB9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8893C-84A5-4A74-AFA6-E653097B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379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207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096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710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66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598EA-2047-469C-9E17-91325726E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8AF5F-0111-426E-BF0F-9E0AF2E0A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38C15-6432-4A90-943C-3ACC863DE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E4055-14BB-466D-838B-33470C0A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3261B-9F20-4252-8DAF-3D023860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549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AAD51-F8DA-49D2-B0A3-362024F1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B60DA-EAFC-4834-8001-2F297ADF9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2AB1A-967B-44CE-A215-87FB93139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71E41-7B98-48F9-8285-0C7B16FFE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1956-EEEE-4CD2-B44A-5088E18D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060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974AB-BD70-4BB6-8769-C2AB7EC7D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3535B-6A7A-4263-A112-F50D60A05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9F02C-D5C7-401C-86C5-C27C77E2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4BC2B-4C41-456C-96CC-899317BE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C6078-8E5A-45B7-A850-C3E968EB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051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665C1-4E2A-469C-822A-4A249DE0F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C550D-3C55-4DBE-8810-58490CF3F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E1449-AD8C-4B7F-8145-462E0D194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5A1F0-E41D-49A8-81F2-881216957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86721-32E5-46F5-AAC5-BD646C86C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EDC2C-FFF5-47BC-B4EA-4A145A036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781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A0DF-7390-4891-A1A9-4AD158440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F8799-79B4-4E13-81B5-03A0FA9AB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26D88-0DC3-4DE2-8179-2FDA86719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30FF7-4062-49EA-A318-E1C54467C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8A47AB-B209-408E-BAF3-CCEEA1BBB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14FA42-21E5-4508-AD37-ED39524F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136B60-10E8-47EC-BD92-1891F637B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F4AE4C-F79D-4844-BC56-6D42758C4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653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30E9-2396-4FBA-8225-987190B3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FA8F3-DCC2-48FC-BC08-E8A08260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044506-154A-4322-B704-F3FD644B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675F-25CA-4239-A1D2-F7E7B22B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09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E8F85-7579-4F30-A548-3A620D172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F23B4-DE7F-4E99-AA7E-C88E5F2D7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0E3B8-AE08-4B8B-9052-B56B945CC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73260-B52B-4CA8-A290-24F801CC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4A35C-A14B-432C-B0FB-BDD5B087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B6C0E-4472-4FBC-AB94-A4C30BB7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8994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0067CB-00E4-4025-B51E-E08ADAE0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37449-3D36-47C4-A037-8FBE65783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9480E-B6F0-4599-BF59-8B995B54A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295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FD6FC-6618-4FD8-AD76-99F4AB8E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0805C-F818-4586-9808-DDBC6234B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99B42-5EF1-44F3-B899-64AB203A6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32B34F-C768-479D-9F64-F48CD064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9231C-DC9E-487B-9E88-D9265F76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19DBF-4EC8-416D-B11F-F453AA88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509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34FB8-F52A-43AF-AD4E-6D917C6C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9BEAFD-4036-4CAC-AA9E-300575A84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95092-3B10-4653-85B8-1B8A1850E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210EC-0E82-491B-BF13-25A56438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AC7AF-F4EB-47DB-BC2B-80BD2C56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F8854-6344-41A2-A537-46D03503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839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787E7-1638-4F1B-B705-05EBD00E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2C180-EBD8-4C7C-8515-51E283AB7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FFDF-5593-42BF-B440-A04C68E0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37E85-3972-436D-8282-DB8245F9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47479-319D-4911-AD1D-71D5CF7BC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387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151B09-5D88-4FC7-8439-81BA4AF32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577BD-2ACB-47F0-B0BD-85B6C52BC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D6FFF-49C6-4465-9033-0B21CE4A1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AADCC-2D11-47AD-BFCB-F0BF805D396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7C2B4-25A5-4A6E-B76C-F9666A479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FA7A7-49BB-4D7F-AFCA-87ECCFBF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36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72E01-E067-4F5E-88DB-D5B46408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F8238-9C48-445B-AC96-73037BFC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AC782-DA17-4CEC-91C1-00ADD6354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814D2-A7A4-451F-811A-084488937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A12043-1EB6-4657-B65C-26B9F1F94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4BE445-9F2F-470F-9445-80E11160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0F6AA-B6AB-445E-8805-8E0AC2F5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CF78B3-7305-4605-8C53-C236049C5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25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CAB7-B09D-474D-A8AF-2AA5CED7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38CEF9-115E-4C68-AFB1-64F7C38B9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74966-573F-4881-9053-881E1AE5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60309-60DE-4C5F-B994-4518C6BB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89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E16B26-9269-4E22-BB28-E3834B63D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5DA7C-4E67-45E8-92B3-E04F5B9E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46F01-D7F4-46ED-82F5-66B9203E0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1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26DC4-51D0-47CC-A069-67D9719CC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91B93-653A-4088-86D3-DA0DE014A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D50A2-8322-4D4B-88EB-CE3900F08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904B6-EA3F-4F4C-B7FC-BE540332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80CD3-EB75-4E39-86F9-8425BAA1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C495B-C900-4C18-A521-D72F2948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20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ECF5B-C6B7-4E79-BC9D-A6E047A5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8CD715-9AA5-460D-B2CA-4848EFCFA0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DFC08-4CA1-4C16-8903-325588745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91B01-9411-4236-BD0C-7BDE8AA3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F3E4-E531-48FE-8DE3-90E65FEFCEE7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ECEE3-C1D8-4684-98BB-DE7B42EA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08B78-F614-42C4-B52B-B8F64748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75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452420-3558-4E3C-81E0-885089F3B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24" y="2071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0FB32-1CC3-462C-90C1-A7B4F70F3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1C2AF-76AC-4659-A49E-0F0AC7C17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AF3E4-E531-48FE-8DE3-90E65FEFCEE7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736F4-79A7-47C1-A8C2-455AFAD30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6F29C-12AA-45BD-9505-BABE4B6CD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E511E6-4C7E-4795-8021-1ECF5C593A8B}"/>
              </a:ext>
            </a:extLst>
          </p:cNvPr>
          <p:cNvSpPr/>
          <p:nvPr userDrawn="1"/>
        </p:nvSpPr>
        <p:spPr>
          <a:xfrm>
            <a:off x="-205048" y="4707819"/>
            <a:ext cx="12602095" cy="595472"/>
          </a:xfrm>
          <a:prstGeom prst="rect">
            <a:avLst/>
          </a:prstGeom>
          <a:solidFill>
            <a:srgbClr val="5588FF"/>
          </a:solidFill>
          <a:ln>
            <a:solidFill>
              <a:srgbClr val="558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6E799F-D122-4F79-BEBD-AC1C1D5E8CCD}"/>
              </a:ext>
            </a:extLst>
          </p:cNvPr>
          <p:cNvSpPr/>
          <p:nvPr userDrawn="1"/>
        </p:nvSpPr>
        <p:spPr>
          <a:xfrm>
            <a:off x="-205048" y="4154438"/>
            <a:ext cx="12602095" cy="860561"/>
          </a:xfrm>
          <a:prstGeom prst="rect">
            <a:avLst/>
          </a:prstGeom>
          <a:solidFill>
            <a:srgbClr val="FFC955"/>
          </a:solidFill>
          <a:ln w="12700" cap="flat" cmpd="sng" algn="ctr">
            <a:solidFill>
              <a:srgbClr val="FFC95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9B7225-B488-494E-8E9B-2316974EE407}"/>
              </a:ext>
            </a:extLst>
          </p:cNvPr>
          <p:cNvSpPr/>
          <p:nvPr userDrawn="1"/>
        </p:nvSpPr>
        <p:spPr>
          <a:xfrm>
            <a:off x="-205048" y="5406120"/>
            <a:ext cx="12602095" cy="3175848"/>
          </a:xfrm>
          <a:prstGeom prst="rect">
            <a:avLst/>
          </a:prstGeom>
          <a:solidFill>
            <a:srgbClr val="FF7455"/>
          </a:solidFill>
          <a:ln w="12700" cap="flat" cmpd="sng" algn="ctr">
            <a:solidFill>
              <a:srgbClr val="FF745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736935-28B8-49C9-9EA7-4A00E01A6CDF}"/>
              </a:ext>
            </a:extLst>
          </p:cNvPr>
          <p:cNvGrpSpPr/>
          <p:nvPr userDrawn="1"/>
        </p:nvGrpSpPr>
        <p:grpSpPr>
          <a:xfrm>
            <a:off x="9234748" y="5740644"/>
            <a:ext cx="2421774" cy="872638"/>
            <a:chOff x="0" y="0"/>
            <a:chExt cx="2174240" cy="75819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F9BCD5F-40CD-4840-9A40-2744396BB0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07085" cy="75819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AD099F7-4161-415A-8540-929ECF0AC7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"/>
              <a:ext cx="1259840" cy="747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272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B7A91-19F3-4512-8A01-6BC0382E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34" y="1933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564FF-7257-45D4-ABB7-B6E70593D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FCF43-A00C-4D95-ABEE-2A6B81FF1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701AF-CA42-4D80-BF43-16F9E9E5AB25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EB4DD-69CC-4C9B-B46B-AE8FED04E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E7969-D2FB-477D-B20B-C850D48B8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644E6-5190-4C7E-B8A1-95FB09FE2E5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5A4C8-CF12-40ED-BD0F-E5A88B3D0523}"/>
              </a:ext>
            </a:extLst>
          </p:cNvPr>
          <p:cNvSpPr/>
          <p:nvPr userDrawn="1"/>
        </p:nvSpPr>
        <p:spPr>
          <a:xfrm>
            <a:off x="709567" y="1261937"/>
            <a:ext cx="8351092" cy="45719"/>
          </a:xfrm>
          <a:prstGeom prst="rect">
            <a:avLst/>
          </a:prstGeom>
          <a:solidFill>
            <a:srgbClr val="5588FF"/>
          </a:solidFill>
          <a:ln w="12700" cap="flat" cmpd="sng" algn="ctr">
            <a:solidFill>
              <a:srgbClr val="5588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0C99104-83F1-4BB6-AFA4-5C75D90BCDB1}"/>
              </a:ext>
            </a:extLst>
          </p:cNvPr>
          <p:cNvGrpSpPr/>
          <p:nvPr userDrawn="1"/>
        </p:nvGrpSpPr>
        <p:grpSpPr>
          <a:xfrm>
            <a:off x="9422048" y="389299"/>
            <a:ext cx="2421774" cy="872638"/>
            <a:chOff x="0" y="0"/>
            <a:chExt cx="2174240" cy="75819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7C3080-9F42-4584-A392-44E0DBF95A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07085" cy="7581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9A9B461-3A7C-43E5-9C07-4CB2D0D326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"/>
              <a:ext cx="1259840" cy="74769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7A22AE-4D21-46DF-A8C7-2A4EC20D7734}"/>
              </a:ext>
            </a:extLst>
          </p:cNvPr>
          <p:cNvGrpSpPr/>
          <p:nvPr userDrawn="1"/>
        </p:nvGrpSpPr>
        <p:grpSpPr>
          <a:xfrm rot="5400000">
            <a:off x="-5440044" y="3212782"/>
            <a:ext cx="11129645" cy="249557"/>
            <a:chOff x="-3" y="0"/>
            <a:chExt cx="7538088" cy="43000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5AFAF8F-8419-4C8C-8AC0-6F1A276EE8F8}"/>
                </a:ext>
              </a:extLst>
            </p:cNvPr>
            <p:cNvSpPr/>
            <p:nvPr userDrawn="1"/>
          </p:nvSpPr>
          <p:spPr>
            <a:xfrm>
              <a:off x="0" y="558140"/>
              <a:ext cx="7538085" cy="579265"/>
            </a:xfrm>
            <a:prstGeom prst="rect">
              <a:avLst/>
            </a:prstGeom>
            <a:solidFill>
              <a:srgbClr val="5588FF"/>
            </a:solidFill>
            <a:ln w="12700" cap="flat" cmpd="sng" algn="ctr">
              <a:solidFill>
                <a:srgbClr val="5588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A15544-7700-4188-84AB-3AFDE4258BFA}"/>
                </a:ext>
              </a:extLst>
            </p:cNvPr>
            <p:cNvSpPr/>
            <p:nvPr userDrawn="1"/>
          </p:nvSpPr>
          <p:spPr>
            <a:xfrm>
              <a:off x="0" y="0"/>
              <a:ext cx="7538085" cy="837294"/>
            </a:xfrm>
            <a:prstGeom prst="rect">
              <a:avLst/>
            </a:prstGeom>
            <a:solidFill>
              <a:srgbClr val="FFC955"/>
            </a:solidFill>
            <a:ln w="12700" cap="flat" cmpd="sng" algn="ctr">
              <a:solidFill>
                <a:srgbClr val="FFC95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5AF2EF-1A43-4023-8F42-EFBA0786E5AF}"/>
                </a:ext>
              </a:extLst>
            </p:cNvPr>
            <p:cNvSpPr/>
            <p:nvPr userDrawn="1"/>
          </p:nvSpPr>
          <p:spPr>
            <a:xfrm>
              <a:off x="-3" y="1211282"/>
              <a:ext cx="7538086" cy="3088786"/>
            </a:xfrm>
            <a:prstGeom prst="rect">
              <a:avLst/>
            </a:prstGeom>
            <a:solidFill>
              <a:srgbClr val="FF7455"/>
            </a:solidFill>
            <a:ln w="12700" cap="flat" cmpd="sng" algn="ctr">
              <a:solidFill>
                <a:srgbClr val="FF745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0122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AF3E4-E531-48FE-8DE3-90E65FEFCEE7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5DAE9-96D2-444E-B1F9-9CAC3724D7E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7ED3B9-728A-4D89-8620-A32642CB2C20}"/>
              </a:ext>
            </a:extLst>
          </p:cNvPr>
          <p:cNvSpPr/>
          <p:nvPr userDrawn="1"/>
        </p:nvSpPr>
        <p:spPr>
          <a:xfrm>
            <a:off x="709567" y="1261937"/>
            <a:ext cx="8351092" cy="45719"/>
          </a:xfrm>
          <a:prstGeom prst="rect">
            <a:avLst/>
          </a:prstGeom>
          <a:solidFill>
            <a:srgbClr val="5588FF"/>
          </a:solidFill>
          <a:ln w="12700" cap="flat" cmpd="sng" algn="ctr">
            <a:solidFill>
              <a:srgbClr val="5588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9B5632-AA10-41F6-84F0-A724806150D7}"/>
              </a:ext>
            </a:extLst>
          </p:cNvPr>
          <p:cNvGrpSpPr/>
          <p:nvPr userDrawn="1"/>
        </p:nvGrpSpPr>
        <p:grpSpPr>
          <a:xfrm>
            <a:off x="9422048" y="389299"/>
            <a:ext cx="2421774" cy="872638"/>
            <a:chOff x="0" y="0"/>
            <a:chExt cx="2174240" cy="75819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828531-6B5A-49CC-8FA0-E917FA5FED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07085" cy="7581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89C8B1-DDD4-41C7-A67B-0F5B8B31FE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"/>
              <a:ext cx="1259840" cy="74769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A2E6C5-A072-4F68-A97C-7F507886BB69}"/>
              </a:ext>
            </a:extLst>
          </p:cNvPr>
          <p:cNvGrpSpPr/>
          <p:nvPr userDrawn="1"/>
        </p:nvGrpSpPr>
        <p:grpSpPr>
          <a:xfrm rot="5400000">
            <a:off x="-5440044" y="3212782"/>
            <a:ext cx="11129645" cy="249557"/>
            <a:chOff x="-3" y="0"/>
            <a:chExt cx="7538088" cy="43000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0564397-1555-474C-99EC-71CACE927E6D}"/>
                </a:ext>
              </a:extLst>
            </p:cNvPr>
            <p:cNvSpPr/>
            <p:nvPr userDrawn="1"/>
          </p:nvSpPr>
          <p:spPr>
            <a:xfrm>
              <a:off x="0" y="558140"/>
              <a:ext cx="7538085" cy="579265"/>
            </a:xfrm>
            <a:prstGeom prst="rect">
              <a:avLst/>
            </a:prstGeom>
            <a:solidFill>
              <a:srgbClr val="5588FF"/>
            </a:solidFill>
            <a:ln w="12700" cap="flat" cmpd="sng" algn="ctr">
              <a:solidFill>
                <a:srgbClr val="5588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A88D32-F27F-408E-B321-07A7BF2447DE}"/>
                </a:ext>
              </a:extLst>
            </p:cNvPr>
            <p:cNvSpPr/>
            <p:nvPr userDrawn="1"/>
          </p:nvSpPr>
          <p:spPr>
            <a:xfrm>
              <a:off x="0" y="0"/>
              <a:ext cx="7538085" cy="837294"/>
            </a:xfrm>
            <a:prstGeom prst="rect">
              <a:avLst/>
            </a:prstGeom>
            <a:solidFill>
              <a:srgbClr val="FFC955"/>
            </a:solidFill>
            <a:ln w="12700" cap="flat" cmpd="sng" algn="ctr">
              <a:solidFill>
                <a:srgbClr val="FFC95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A053E7-BA59-4010-A29E-CBBCD751E5F1}"/>
                </a:ext>
              </a:extLst>
            </p:cNvPr>
            <p:cNvSpPr/>
            <p:nvPr userDrawn="1"/>
          </p:nvSpPr>
          <p:spPr>
            <a:xfrm>
              <a:off x="-3" y="1211282"/>
              <a:ext cx="7538086" cy="3088786"/>
            </a:xfrm>
            <a:prstGeom prst="rect">
              <a:avLst/>
            </a:prstGeom>
            <a:solidFill>
              <a:srgbClr val="FF7455"/>
            </a:solidFill>
            <a:ln w="12700" cap="flat" cmpd="sng" algn="ctr">
              <a:solidFill>
                <a:srgbClr val="FF7455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8368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C0B7BF-1B46-4AEA-83E0-594FE9416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1A1C0-F97A-4EB5-A705-ACF24E9EE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26100-C6D2-4D59-82C6-15D9F49A8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AADCC-2D11-47AD-BFCB-F0BF805D396C}" type="datetimeFigureOut">
              <a:rPr lang="en-GB" smtClean="0"/>
              <a:t>23/04/2019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DF86B-DF6B-4CDA-A103-2A033C6B1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EC69C-FE6B-40E5-9944-BBFAA27BC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314E4-B1C5-419A-9F99-D49804A5F8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0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paul@scdc.org.uk" TargetMode="External"/><Relationship Id="rId2" Type="http://schemas.openxmlformats.org/officeDocument/2006/relationships/hyperlink" Target="mailto:andrew@scdc.org.uk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hyperlink" Target="mailto:Oliver.Escobar@ed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F8D6-A438-4A52-B7A9-CA10FEFBC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615" y="1199847"/>
            <a:ext cx="9502066" cy="839602"/>
          </a:xfrm>
        </p:spPr>
        <p:txBody>
          <a:bodyPr>
            <a:normAutofit/>
          </a:bodyPr>
          <a:lstStyle/>
          <a:p>
            <a:r>
              <a:rPr lang="en-GB" sz="4800" b="1" dirty="0"/>
              <a:t>Strengthening Community Councils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AE49F0-54B2-4104-9EE2-CDCBF634E219}"/>
              </a:ext>
            </a:extLst>
          </p:cNvPr>
          <p:cNvSpPr/>
          <p:nvPr/>
        </p:nvSpPr>
        <p:spPr>
          <a:xfrm>
            <a:off x="473474" y="2518183"/>
            <a:ext cx="82976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Exploring how community councils can contribute to democratic renewal in Scotland.</a:t>
            </a:r>
            <a:endParaRPr lang="en-GB" sz="32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B46AD-03B6-40A1-8282-03ACF9BEA885}"/>
              </a:ext>
            </a:extLst>
          </p:cNvPr>
          <p:cNvSpPr/>
          <p:nvPr/>
        </p:nvSpPr>
        <p:spPr>
          <a:xfrm>
            <a:off x="473474" y="5392471"/>
            <a:ext cx="9434004" cy="1465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Andrew Paterson and Paul Nelis, SCDC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Oliver Escobar, What Works Scotland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 2019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06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496F2-95A6-4E77-B468-621FE7034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196958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Findings - Participation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A3F24-168E-4C99-AFC0-F16846C14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15746"/>
          </a:xfrm>
        </p:spPr>
        <p:txBody>
          <a:bodyPr>
            <a:normAutofit/>
          </a:bodyPr>
          <a:lstStyle/>
          <a:p>
            <a:r>
              <a:rPr lang="en-GB" dirty="0"/>
              <a:t>CCs are involved in a myriad of aspects of community life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Challenges around recruitment, competitive elections and diversity</a:t>
            </a:r>
          </a:p>
          <a:p>
            <a:endParaRPr lang="en-GB" dirty="0"/>
          </a:p>
          <a:p>
            <a:r>
              <a:rPr lang="en-GB" dirty="0"/>
              <a:t>Calls for better promotion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0876716"/>
              </p:ext>
            </p:extLst>
          </p:nvPr>
        </p:nvGraphicFramePr>
        <p:xfrm>
          <a:off x="5691189" y="3667712"/>
          <a:ext cx="5400675" cy="2897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917AAE-869E-4B75-925A-CE817FBA9CA8}"/>
              </a:ext>
            </a:extLst>
          </p:cNvPr>
          <p:cNvSpPr txBox="1"/>
          <p:nvPr/>
        </p:nvSpPr>
        <p:spPr>
          <a:xfrm>
            <a:off x="838200" y="5142480"/>
            <a:ext cx="41688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Relationship with other community organisations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30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ADBEC-7129-4032-86FC-BE7F8245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49" y="168177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>
                <a:latin typeface="+mn-lt"/>
              </a:rPr>
              <a:t>Example – </a:t>
            </a:r>
            <a:r>
              <a:rPr lang="en-GB" sz="4800" b="1" dirty="0" err="1">
                <a:latin typeface="+mn-lt"/>
              </a:rPr>
              <a:t>Dennistoun</a:t>
            </a:r>
            <a:r>
              <a:rPr lang="en-GB" sz="4800" b="1" dirty="0">
                <a:latin typeface="+mn-lt"/>
              </a:rPr>
              <a:t> 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FFB82-F820-4E94-95E2-619A98F91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Engagement with the wider community, as well as other community councils, housing associations, the Local Area Partnership and other third sector organisations and professional structures.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“</a:t>
            </a:r>
            <a:r>
              <a:rPr lang="en-GB" i="1" dirty="0" err="1"/>
              <a:t>Dennistoun</a:t>
            </a:r>
            <a:r>
              <a:rPr lang="en-GB" i="1" dirty="0"/>
              <a:t> Community Council has established strong relationships with our community. Councillors attend meetings out in the community such as those held by Associate Members and other community groups which builds a good network of community relationships.” (Member of DCC)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55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028BE-7438-4CC6-ADBE-F29828AFF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35" y="267471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Findings - Power and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B575F-5B55-4B75-A9B9-E268E8BFA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642" y="1752416"/>
            <a:ext cx="5449358" cy="4578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Which powers?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sz="3000" dirty="0"/>
              <a:t>Stronger representation in decision making structures</a:t>
            </a:r>
          </a:p>
          <a:p>
            <a:r>
              <a:rPr lang="en-GB" sz="3000" dirty="0"/>
              <a:t>Being consulted earlier in the planning system</a:t>
            </a:r>
          </a:p>
          <a:p>
            <a:r>
              <a:rPr lang="en-GB" sz="3000" dirty="0"/>
              <a:t>Spending powers</a:t>
            </a:r>
          </a:p>
          <a:p>
            <a:r>
              <a:rPr lang="en-GB" sz="3000" dirty="0"/>
              <a:t>Role of elected members</a:t>
            </a:r>
          </a:p>
          <a:p>
            <a:r>
              <a:rPr lang="en-GB" sz="3000" dirty="0"/>
              <a:t>Oversight and accountability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3E577EE-1CED-4FBC-B7AD-FBCAD42A4D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034973"/>
              </p:ext>
            </p:extLst>
          </p:nvPr>
        </p:nvGraphicFramePr>
        <p:xfrm>
          <a:off x="580935" y="1755439"/>
          <a:ext cx="5862068" cy="4575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802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0B90-2B69-4590-A494-C1B024F5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6" y="182245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Example – Money for Moray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47C05-93FD-4C08-893E-078EDC5E9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9353" cy="5166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Joint Community Councils of Moray (JCC) set up, then helped to run, the community-led participatory budgeting (PB) initiative, Money for Moray.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project has organised five voting events that have enabled people in Moray to decide how to allocate £275,000 of funding to local projects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M4M say this has “generated more interest in the work of Community Councils and has increased membership in some”. Also “helps the credibility of Community Councils with agencies”</a:t>
            </a:r>
          </a:p>
        </p:txBody>
      </p:sp>
    </p:spTree>
    <p:extLst>
      <p:ext uri="{BB962C8B-B14F-4D97-AF65-F5344CB8AC3E}">
        <p14:creationId xmlns:p14="http://schemas.microsoft.com/office/powerpoint/2010/main" val="407007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6353-CB5D-4B8F-BD76-EDAB649A8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45" y="237721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+mn-lt"/>
              </a:rPr>
              <a:t>Findings -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C8998-7822-48AD-8C8A-A65725515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587" y="2404254"/>
            <a:ext cx="10744200" cy="4794654"/>
          </a:xfrm>
        </p:spPr>
        <p:txBody>
          <a:bodyPr/>
          <a:lstStyle/>
          <a:p>
            <a:r>
              <a:rPr lang="en-GB" sz="4400" dirty="0"/>
              <a:t>Information</a:t>
            </a:r>
          </a:p>
          <a:p>
            <a:r>
              <a:rPr lang="en-GB" sz="4400" dirty="0"/>
              <a:t>Training and capacity building in a range of areas</a:t>
            </a:r>
          </a:p>
          <a:p>
            <a:r>
              <a:rPr lang="en-GB" sz="4400" dirty="0"/>
              <a:t>Resources</a:t>
            </a:r>
          </a:p>
          <a:p>
            <a:r>
              <a:rPr lang="en-GB" sz="4400" dirty="0"/>
              <a:t>Association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776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4C0B-C019-4501-A497-4AC37B65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Example – Midlothian’s Federation of CCs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B215E-BF53-4A32-8788-42A77C879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5782" cy="466725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Consists of representatives from the 16 community councils in Midlothian.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Meets to address issues of shared concern.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Provides a collective voice when engaging with agencies.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Has representatives on community planning groups to ensure information is shared and community councils have a voice in local decision-making structures.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0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7A392-C40A-440E-BDC2-CC25E1969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661" y="0"/>
            <a:ext cx="7614939" cy="692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92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40A93-A007-44FB-9C21-689EA11D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80258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Key recommendations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598925-8863-47F2-89DB-DC8ECD40863A}"/>
              </a:ext>
            </a:extLst>
          </p:cNvPr>
          <p:cNvSpPr/>
          <p:nvPr/>
        </p:nvSpPr>
        <p:spPr>
          <a:xfrm>
            <a:off x="295421" y="1405821"/>
            <a:ext cx="118965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400" b="1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Governance Review </a:t>
            </a:r>
            <a:r>
              <a:rPr lang="en-GB" sz="2400" dirty="0">
                <a:solidFill>
                  <a:srgbClr val="2626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 consider strengthening CCs to improve local democracy. </a:t>
            </a:r>
          </a:p>
          <a:p>
            <a:endParaRPr lang="en-GB" sz="2400" dirty="0">
              <a:solidFill>
                <a:srgbClr val="2626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CCs should be given more power and resources </a:t>
            </a:r>
            <a:r>
              <a:rPr lang="en-GB" sz="2400" b="1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 same time </a:t>
            </a:r>
            <a:r>
              <a:rPr lang="en-GB" sz="2400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as supported to better represent local diversity.</a:t>
            </a:r>
          </a:p>
          <a:p>
            <a:endParaRPr lang="en-GB" sz="2400" dirty="0">
              <a:solidFill>
                <a:srgbClr val="26262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Required </a:t>
            </a:r>
            <a:r>
              <a:rPr lang="en-GB" sz="2400" b="1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en-GB" sz="2400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includes training, capacity building, CC associations and compensation schemes to address barriers to participation.</a:t>
            </a:r>
          </a:p>
          <a:p>
            <a:endParaRPr lang="en-GB" sz="2400" dirty="0">
              <a:solidFill>
                <a:srgbClr val="26262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Options for </a:t>
            </a:r>
            <a:r>
              <a:rPr lang="en-GB" sz="2400" b="1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making CC membership more representative of local diversity</a:t>
            </a:r>
            <a:r>
              <a:rPr lang="en-GB" sz="2400" dirty="0">
                <a:solidFill>
                  <a:srgbClr val="262626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should be considered. </a:t>
            </a:r>
          </a:p>
          <a:p>
            <a:endParaRPr lang="en-GB" sz="2400" dirty="0">
              <a:solidFill>
                <a:srgbClr val="262626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/>
              <a:t>The Scottish Government should conduct a </a:t>
            </a:r>
            <a:r>
              <a:rPr lang="en-GB" sz="2400" b="1" dirty="0"/>
              <a:t>publicity campaign </a:t>
            </a:r>
            <a:r>
              <a:rPr lang="en-GB" sz="2400" dirty="0"/>
              <a:t>around CCs</a:t>
            </a:r>
          </a:p>
          <a:p>
            <a:endParaRPr lang="en-GB" sz="2400" dirty="0"/>
          </a:p>
          <a:p>
            <a:r>
              <a:rPr lang="en-GB" sz="2400" dirty="0"/>
              <a:t>Reforms should be </a:t>
            </a:r>
            <a:r>
              <a:rPr lang="en-GB" sz="2400" b="1" dirty="0"/>
              <a:t>flexible </a:t>
            </a:r>
            <a:r>
              <a:rPr lang="en-GB" sz="2400" dirty="0"/>
              <a:t>and take account of local need.</a:t>
            </a:r>
          </a:p>
        </p:txBody>
      </p:sp>
    </p:spTree>
    <p:extLst>
      <p:ext uri="{BB962C8B-B14F-4D97-AF65-F5344CB8AC3E}">
        <p14:creationId xmlns:p14="http://schemas.microsoft.com/office/powerpoint/2010/main" val="1998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1C691-57E5-46EA-8214-A110EB5C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14" y="196449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>
                <a:latin typeface="+mn-lt"/>
              </a:rPr>
              <a:t>Discussion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49E57-8D88-459F-929C-57512BEE7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Angus Hardie (Leith Links Community Council and Scottish Community Alliance)</a:t>
            </a:r>
          </a:p>
          <a:p>
            <a:r>
              <a:rPr lang="en-GB" dirty="0"/>
              <a:t>Lauren Bennie (</a:t>
            </a:r>
            <a:r>
              <a:rPr lang="en-GB" dirty="0" err="1"/>
              <a:t>Dennistoun</a:t>
            </a:r>
            <a:r>
              <a:rPr lang="en-GB" dirty="0"/>
              <a:t> Community Council)</a:t>
            </a:r>
          </a:p>
          <a:p>
            <a:r>
              <a:rPr lang="en-GB" dirty="0"/>
              <a:t>Hayley Bennet (University of Edinburgh)</a:t>
            </a:r>
          </a:p>
          <a:p>
            <a:endParaRPr lang="en-GB" dirty="0"/>
          </a:p>
          <a:p>
            <a:r>
              <a:rPr lang="en-GB" dirty="0"/>
              <a:t>Facilitated by Oliver Escobar (University of Edinburgh, What Works Scotland)</a:t>
            </a:r>
          </a:p>
        </p:txBody>
      </p:sp>
    </p:spTree>
    <p:extLst>
      <p:ext uri="{BB962C8B-B14F-4D97-AF65-F5344CB8AC3E}">
        <p14:creationId xmlns:p14="http://schemas.microsoft.com/office/powerpoint/2010/main" val="1289144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DE00-602B-42B8-9C12-244265F9C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81" y="196312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Reactions/reflections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A3A55-9B18-4752-AB0E-710EB0AE9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81" y="210697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4400" dirty="0"/>
              <a:t>What do you make of the findings from this review of CCs?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3200" dirty="0"/>
              <a:t>Take 20 minutes to discuss and please agree on two points to be shared in plenary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55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85902-48F4-43D9-BF3E-4171F75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03" y="196449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 dirty="0">
                <a:latin typeface="+mn-lt"/>
              </a:rPr>
              <a:t>Purpose of the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D03F7-92D4-4C02-944B-EE940218D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reflect on the research finding and to discuss them with colleagues here today from community councils, civic society, public sector, academia etc.</a:t>
            </a:r>
          </a:p>
          <a:p>
            <a:r>
              <a:rPr lang="en-GB" dirty="0"/>
              <a:t>To think about how we’ll use the recommendations and research in the future.</a:t>
            </a:r>
          </a:p>
          <a:p>
            <a:endParaRPr lang="en-GB" dirty="0"/>
          </a:p>
          <a:p>
            <a:r>
              <a:rPr lang="en-GB" dirty="0"/>
              <a:t>Photos</a:t>
            </a:r>
          </a:p>
          <a:p>
            <a:r>
              <a:rPr lang="en-GB" dirty="0"/>
              <a:t>Twitter #</a:t>
            </a:r>
            <a:r>
              <a:rPr lang="en-GB" dirty="0" err="1"/>
              <a:t>StrengtheningCCs</a:t>
            </a:r>
            <a:r>
              <a:rPr lang="en-GB" dirty="0"/>
              <a:t> and #</a:t>
            </a:r>
            <a:r>
              <a:rPr lang="en-GB" dirty="0" err="1"/>
              <a:t>CelebrateCCs</a:t>
            </a:r>
            <a:endParaRPr lang="en-GB" dirty="0"/>
          </a:p>
          <a:p>
            <a:r>
              <a:rPr lang="en-GB" dirty="0"/>
              <a:t>Introductions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3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C9367-21CE-4575-ADE1-29AE7706B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25" y="249716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Keynote listeners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94B26-92E9-4F16-923F-D7DCFDEC6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Nick Bland (Scottish Government)</a:t>
            </a:r>
          </a:p>
          <a:p>
            <a:r>
              <a:rPr lang="en-GB" dirty="0"/>
              <a:t>Lynn Sharp (Improvement Service)</a:t>
            </a:r>
          </a:p>
          <a:p>
            <a:r>
              <a:rPr lang="en-GB" dirty="0"/>
              <a:t>Kristoffer </a:t>
            </a:r>
            <a:r>
              <a:rPr lang="en-GB" dirty="0" err="1"/>
              <a:t>Boesen</a:t>
            </a:r>
            <a:r>
              <a:rPr lang="en-GB" dirty="0"/>
              <a:t> (Improvement Service)</a:t>
            </a:r>
          </a:p>
          <a:p>
            <a:r>
              <a:rPr lang="en-GB" dirty="0"/>
              <a:t>Lorraine Gillies (Scottish Community Safety Network)</a:t>
            </a:r>
          </a:p>
          <a:p>
            <a:r>
              <a:rPr lang="en-GB" dirty="0"/>
              <a:t>Evelyn O’Donnell (Glasgow City Council)</a:t>
            </a:r>
          </a:p>
          <a:p>
            <a:r>
              <a:rPr lang="en-GB" dirty="0"/>
              <a:t>Hayley Barnett (COSLA)</a:t>
            </a:r>
          </a:p>
        </p:txBody>
      </p:sp>
    </p:spTree>
    <p:extLst>
      <p:ext uri="{BB962C8B-B14F-4D97-AF65-F5344CB8AC3E}">
        <p14:creationId xmlns:p14="http://schemas.microsoft.com/office/powerpoint/2010/main" val="1894010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6032-4A9B-419F-A839-24C33CF6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182244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What should happen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20308-3B89-42FC-BB5B-D47A96D39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414" y="1678550"/>
            <a:ext cx="10669172" cy="48705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000" dirty="0"/>
              <a:t>Discuss for 20 minutes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Possible considerations….</a:t>
            </a:r>
          </a:p>
          <a:p>
            <a:r>
              <a:rPr lang="en-GB" sz="4000" dirty="0"/>
              <a:t>What are the opportunities within context of democratic renewal (e.g. Local Governance Review)</a:t>
            </a:r>
          </a:p>
          <a:p>
            <a:r>
              <a:rPr lang="en-GB" sz="4000" dirty="0"/>
              <a:t>What can we do to take the recommendations forward?</a:t>
            </a:r>
          </a:p>
          <a:p>
            <a:r>
              <a:rPr lang="en-GB" sz="4000" dirty="0"/>
              <a:t>What else can be done?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274581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46BE7-492A-481D-AA53-BCF04347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03" y="187572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 b="1">
                <a:latin typeface="+mn-lt"/>
              </a:rPr>
              <a:t>Thank you</a:t>
            </a:r>
            <a:endParaRPr lang="en-GB" sz="48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10E5-00CD-46D9-B824-70457ED35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035212" cy="47337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Contact:</a:t>
            </a:r>
          </a:p>
          <a:p>
            <a:r>
              <a:rPr lang="en-GB" dirty="0"/>
              <a:t> Andrew Paterson, SCDC, </a:t>
            </a:r>
            <a:r>
              <a:rPr lang="en-GB" dirty="0">
                <a:hlinkClick r:id="rId2"/>
              </a:rPr>
              <a:t>andrew@scdc.org.uk</a:t>
            </a:r>
            <a:r>
              <a:rPr lang="en-GB" dirty="0"/>
              <a:t> </a:t>
            </a:r>
          </a:p>
          <a:p>
            <a:r>
              <a:rPr lang="en-GB" dirty="0"/>
              <a:t>Paul Nelis, SCDC, </a:t>
            </a:r>
            <a:r>
              <a:rPr lang="en-GB" dirty="0">
                <a:hlinkClick r:id="rId3"/>
              </a:rPr>
              <a:t>paul@scdc.org.uk</a:t>
            </a:r>
            <a:r>
              <a:rPr lang="en-GB" dirty="0"/>
              <a:t> </a:t>
            </a:r>
          </a:p>
          <a:p>
            <a:r>
              <a:rPr lang="en-GB" dirty="0"/>
              <a:t>Oliver Escobar, </a:t>
            </a:r>
            <a:r>
              <a:rPr lang="en-GB" dirty="0">
                <a:hlinkClick r:id="rId4"/>
              </a:rPr>
              <a:t>Oliver.Escobar@ed.ac.uk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Remember to tweet #</a:t>
            </a:r>
            <a:r>
              <a:rPr lang="en-GB" dirty="0" err="1"/>
              <a:t>StrengtheningCCs</a:t>
            </a:r>
            <a:r>
              <a:rPr lang="en-GB" dirty="0"/>
              <a:t> and #</a:t>
            </a:r>
            <a:r>
              <a:rPr lang="en-GB" dirty="0" err="1"/>
              <a:t>CelebratingCCs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Event held in partnership with the Scottish Government and the Improvement Service.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C8A3F-8682-4C19-9079-35EB4F640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06" y="4980179"/>
            <a:ext cx="1472708" cy="1472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E56315-5974-4D96-9E16-32D7BF93D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425" y="4980179"/>
            <a:ext cx="1472708" cy="14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4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381" y="880301"/>
            <a:ext cx="8928992" cy="850106"/>
          </a:xfrm>
        </p:spPr>
        <p:txBody>
          <a:bodyPr>
            <a:noAutofit/>
          </a:bodyPr>
          <a:lstStyle/>
          <a:p>
            <a:pPr lvl="0"/>
            <a:r>
              <a:rPr lang="en-GB" sz="4000" b="1" dirty="0"/>
              <a:t>the big picture:</a:t>
            </a:r>
            <a:br>
              <a:rPr lang="en-GB" sz="4000" b="1" dirty="0"/>
            </a:br>
            <a:r>
              <a:rPr lang="en-GB" sz="4000" b="1" dirty="0">
                <a:solidFill>
                  <a:schemeClr val="accent5"/>
                </a:solidFill>
              </a:rPr>
              <a:t>a global democratic recession? 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pic>
        <p:nvPicPr>
          <p:cNvPr id="6" name="Picture 5" descr="200235995-001.png">
            <a:extLst>
              <a:ext uri="{FF2B5EF4-FFF2-40B4-BE49-F238E27FC236}">
                <a16:creationId xmlns:a16="http://schemas.microsoft.com/office/drawing/2014/main" id="{4282E0BB-041D-2B48-955A-A6D185B1F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15" y="2543908"/>
            <a:ext cx="3821723" cy="38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1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681" y="259922"/>
            <a:ext cx="8568952" cy="828328"/>
          </a:xfrm>
        </p:spPr>
        <p:txBody>
          <a:bodyPr>
            <a:noAutofit/>
          </a:bodyPr>
          <a:lstStyle/>
          <a:p>
            <a:r>
              <a:rPr lang="en-GB" sz="3600" b="1" dirty="0"/>
              <a:t>Democratic Recession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54" y="1629508"/>
            <a:ext cx="11605846" cy="5228492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The last 10 years there have seen a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reduction in the number of democratic systems</a:t>
            </a:r>
            <a:r>
              <a:rPr lang="en-GB" sz="2400" dirty="0"/>
              <a:t>, and established democracies are under increasing pressure due to social, political, environmental and economic factors </a:t>
            </a:r>
            <a:r>
              <a:rPr lang="en-GB" sz="2000" dirty="0"/>
              <a:t>(Wike &amp; </a:t>
            </a:r>
            <a:r>
              <a:rPr lang="en-GB" sz="2000" dirty="0" err="1"/>
              <a:t>Fetterolf</a:t>
            </a:r>
            <a:r>
              <a:rPr lang="en-GB" sz="2000" dirty="0"/>
              <a:t>, 2018)</a:t>
            </a: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The Economist Intelligence Unit's Democracy Index 2016 &gt;&gt; </a:t>
            </a:r>
          </a:p>
          <a:p>
            <a:pPr lvl="1">
              <a:spcBef>
                <a:spcPts val="0"/>
              </a:spcBef>
            </a:pPr>
            <a:r>
              <a:rPr lang="en-GB" dirty="0"/>
              <a:t>global average score fell with 72 countries dropping in the ranking compared to 2015, and just 38 moving up</a:t>
            </a:r>
          </a:p>
          <a:p>
            <a:pPr lvl="1">
              <a:spcBef>
                <a:spcPts val="0"/>
              </a:spcBef>
            </a:pPr>
            <a:r>
              <a:rPr lang="en-GB" dirty="0"/>
              <a:t>number of “full democracies” dropped from 20 to 19 (USA now classed as “flawed”)</a:t>
            </a:r>
          </a:p>
          <a:p>
            <a:pPr lvl="1">
              <a:spcBef>
                <a:spcPts val="0"/>
              </a:spcBef>
            </a:pPr>
            <a:r>
              <a:rPr lang="en-GB" dirty="0"/>
              <a:t>around half the world's population (49.3%) live in a democracy of some kind. But only 4.5% of people live in a “full democracy” - half as many as in 2015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Democratic principles enjoy broad support, but current practices and institutions provoke cynicism &gt;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people love the idea of democracy, but despair at how it is practiced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Global Attitudes Survey shows increased indifference, frustration and 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authoritarian attitudes particularly in the youngest populations </a:t>
            </a:r>
            <a:r>
              <a:rPr lang="en-GB" sz="2400" dirty="0"/>
              <a:t>of democratic systems around the world </a:t>
            </a:r>
            <a:r>
              <a:rPr lang="en-GB" sz="2000" dirty="0"/>
              <a:t>(</a:t>
            </a:r>
            <a:r>
              <a:rPr lang="en-GB" sz="2000" dirty="0" err="1"/>
              <a:t>Foa</a:t>
            </a:r>
            <a:r>
              <a:rPr lang="en-GB" sz="2000" dirty="0"/>
              <a:t> &amp; </a:t>
            </a:r>
            <a:r>
              <a:rPr lang="en-GB" sz="2000" dirty="0" err="1"/>
              <a:t>Mounk</a:t>
            </a:r>
            <a:r>
              <a:rPr lang="en-GB" sz="2000" dirty="0"/>
              <a:t>, 2016)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3867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522608"/>
              </p:ext>
            </p:extLst>
          </p:nvPr>
        </p:nvGraphicFramePr>
        <p:xfrm>
          <a:off x="281353" y="1500555"/>
          <a:ext cx="11793415" cy="5498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762001" y="121383"/>
            <a:ext cx="8931049" cy="118730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Participation in local decision-making in Scotland: 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deficits and aspirations</a:t>
            </a:r>
            <a:br>
              <a:rPr lang="en-US" sz="2800" b="1" dirty="0">
                <a:solidFill>
                  <a:srgbClr val="31859C"/>
                </a:solidFill>
                <a:latin typeface="+mn-lt"/>
              </a:rPr>
            </a:br>
            <a:r>
              <a:rPr lang="en-US" sz="2000" dirty="0">
                <a:latin typeface="+mn-lt"/>
              </a:rPr>
              <a:t>(Scottish Social Attitudes Survey 2015 + Ipsos Mori 2014)</a:t>
            </a:r>
            <a:endParaRPr lang="en-US" sz="2000" dirty="0">
              <a:solidFill>
                <a:srgbClr val="31859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031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8253"/>
            <a:ext cx="8568952" cy="82832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accent5"/>
                </a:solidFill>
              </a:rPr>
              <a:t>Policy and research context </a:t>
            </a:r>
            <a:br>
              <a:rPr lang="en-GB" sz="2800" b="1" dirty="0"/>
            </a:br>
            <a:r>
              <a:rPr lang="en-GB" sz="2800" b="1" dirty="0"/>
              <a:t>for public participation and democratic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515667"/>
            <a:ext cx="10398369" cy="5541484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accent5"/>
                </a:solidFill>
              </a:rPr>
              <a:t>Local Governance Review  (&gt; </a:t>
            </a:r>
            <a:r>
              <a:rPr lang="en-GB" sz="2400" i="1" dirty="0">
                <a:solidFill>
                  <a:schemeClr val="accent5"/>
                </a:solidFill>
              </a:rPr>
              <a:t>Local Democracy Bill?) 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Places, people and planning – Position Statement 2017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accent5"/>
                </a:solidFill>
              </a:rPr>
              <a:t>Re-launch of the National Standards for Community Engagement (2016)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Community Empowerment (Scotland) Act 2015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accent5"/>
                </a:solidFill>
              </a:rPr>
              <a:t>Participatory Budgeting national programme (2014-2019)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COSLA Commission on Strengthening Local Democracy (2014)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accent5"/>
                </a:solidFill>
              </a:rPr>
              <a:t>Parliamentary Local Government Committee (2013, 2014)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National Planning Framework 3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accent5"/>
                </a:solidFill>
              </a:rPr>
              <a:t>Christie Commission on Future Delivery of Public Services 2011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Community Councils Short-Life Working Group (2011)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solidFill>
                  <a:schemeClr val="accent5"/>
                </a:solidFill>
              </a:rPr>
              <a:t>Audits and reviews of Community Planning (2011, 2012, 2013, 2016, 2018)</a:t>
            </a:r>
          </a:p>
        </p:txBody>
      </p:sp>
    </p:spTree>
    <p:extLst>
      <p:ext uri="{BB962C8B-B14F-4D97-AF65-F5344CB8AC3E}">
        <p14:creationId xmlns:p14="http://schemas.microsoft.com/office/powerpoint/2010/main" val="388739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550" y="350311"/>
            <a:ext cx="7871691" cy="69158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2014 COSLA Commission </a:t>
            </a:r>
            <a:br>
              <a:rPr lang="en-US" sz="2800" b="1" dirty="0">
                <a:solidFill>
                  <a:schemeClr val="accent5"/>
                </a:solidFill>
              </a:rPr>
            </a:br>
            <a:r>
              <a:rPr lang="en-US" sz="2800" b="1" dirty="0">
                <a:solidFill>
                  <a:schemeClr val="accent5"/>
                </a:solidFill>
              </a:rPr>
              <a:t>on Strengthening Local Democracy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68" y="2226504"/>
            <a:ext cx="2656654" cy="3200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19127" y="1758953"/>
            <a:ext cx="774053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“50 years of </a:t>
            </a:r>
            <a:r>
              <a:rPr lang="en-US" sz="2800" b="1" dirty="0" err="1">
                <a:solidFill>
                  <a:schemeClr val="accent5"/>
                </a:solidFill>
              </a:rPr>
              <a:t>centralisation</a:t>
            </a:r>
            <a:r>
              <a:rPr lang="en-US" sz="2800" dirty="0">
                <a:solidFill>
                  <a:prstClr val="black"/>
                </a:solidFill>
              </a:rPr>
              <a:t> has not tackled the biggest problems that Scotland faces </a:t>
            </a:r>
          </a:p>
          <a:p>
            <a:pPr marL="257175" indent="-257175" defTabSz="685800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For a country with Scotland’s wealth and strength, the level of </a:t>
            </a:r>
            <a:r>
              <a:rPr lang="en-US" sz="2800" b="1" dirty="0">
                <a:solidFill>
                  <a:schemeClr val="accent5"/>
                </a:solidFill>
              </a:rPr>
              <a:t>inequality</a:t>
            </a:r>
            <a:r>
              <a:rPr lang="en-US" sz="2800" dirty="0">
                <a:solidFill>
                  <a:prstClr val="black"/>
                </a:solidFill>
              </a:rPr>
              <a:t> is intolerable, and has huge social and financial costs </a:t>
            </a:r>
          </a:p>
          <a:p>
            <a:pPr marL="257175" indent="-257175" defTabSz="685800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There is a link between the </a:t>
            </a:r>
            <a:r>
              <a:rPr lang="en-US" sz="2800" b="1" dirty="0">
                <a:solidFill>
                  <a:schemeClr val="accent5"/>
                </a:solidFill>
              </a:rPr>
              <a:t>absence of strong local democracy </a:t>
            </a:r>
            <a:r>
              <a:rPr lang="en-US" sz="2800" dirty="0">
                <a:solidFill>
                  <a:prstClr val="black"/>
                </a:solidFill>
              </a:rPr>
              <a:t>and the prevalence of inequalities </a:t>
            </a:r>
          </a:p>
          <a:p>
            <a:pPr marL="257175" indent="-257175" defTabSz="685800">
              <a:spcBef>
                <a:spcPts val="1200"/>
              </a:spcBef>
              <a:buFont typeface="Arial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It is </a:t>
            </a:r>
            <a:r>
              <a:rPr lang="en-US" sz="2800" b="1" dirty="0">
                <a:solidFill>
                  <a:schemeClr val="accent5"/>
                </a:solidFill>
              </a:rPr>
              <a:t>communities</a:t>
            </a:r>
            <a:r>
              <a:rPr lang="en-US" sz="2800" dirty="0">
                <a:solidFill>
                  <a:prstClr val="black"/>
                </a:solidFill>
              </a:rPr>
              <a:t> that </a:t>
            </a:r>
            <a:r>
              <a:rPr lang="en-US" sz="2800" b="1" dirty="0">
                <a:solidFill>
                  <a:schemeClr val="accent5"/>
                </a:solidFill>
              </a:rPr>
              <a:t>empower governments </a:t>
            </a:r>
            <a:r>
              <a:rPr lang="en-US" sz="2800" dirty="0">
                <a:solidFill>
                  <a:prstClr val="black"/>
                </a:solidFill>
              </a:rPr>
              <a:t>at all levels, not governments that empower people”</a:t>
            </a:r>
          </a:p>
        </p:txBody>
      </p:sp>
    </p:spTree>
    <p:extLst>
      <p:ext uri="{BB962C8B-B14F-4D97-AF65-F5344CB8AC3E}">
        <p14:creationId xmlns:p14="http://schemas.microsoft.com/office/powerpoint/2010/main" val="287890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A45C65F-2578-432D-8E7A-F1ADC3CDB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80" y="1349485"/>
            <a:ext cx="4221036" cy="1502597"/>
          </a:xfrm>
          <a:prstGeom prst="rect">
            <a:avLst/>
          </a:prstGeom>
        </p:spPr>
      </p:pic>
      <p:pic>
        <p:nvPicPr>
          <p:cNvPr id="5" name="Picture 2" descr="Image result for edinburgh napier">
            <a:extLst>
              <a:ext uri="{FF2B5EF4-FFF2-40B4-BE49-F238E27FC236}">
                <a16:creationId xmlns:a16="http://schemas.microsoft.com/office/drawing/2014/main" id="{27272A74-85CB-447A-AF47-171DBF48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94" y="5567872"/>
            <a:ext cx="41910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8780C5-0B46-4AA0-B917-15C8AD1FB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159" y="309757"/>
            <a:ext cx="7148965" cy="880765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5"/>
                </a:solidFill>
                <a:latin typeface="+mn-lt"/>
              </a:rPr>
              <a:t>Background to our research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79F5D4-D677-485C-90C7-8243A9BA7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717" y="1873323"/>
            <a:ext cx="2017775" cy="17821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4DEA67-3386-48D4-9BB8-74C985A9E9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943">
            <a:off x="8931756" y="3104256"/>
            <a:ext cx="2348458" cy="3052242"/>
          </a:xfrm>
          <a:prstGeom prst="rect">
            <a:avLst/>
          </a:prstGeom>
        </p:spPr>
      </p:pic>
      <p:pic>
        <p:nvPicPr>
          <p:cNvPr id="1026" name="Picture 2" descr="Image result for community council scotland">
            <a:extLst>
              <a:ext uri="{FF2B5EF4-FFF2-40B4-BE49-F238E27FC236}">
                <a16:creationId xmlns:a16="http://schemas.microsoft.com/office/drawing/2014/main" id="{39981BA8-B5B6-49D9-B9CD-F451A8CCA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901" y="3911934"/>
            <a:ext cx="1814901" cy="18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5A60DE-60D5-408F-A64E-9011D8F0A8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6232">
            <a:off x="6903725" y="3126499"/>
            <a:ext cx="2222004" cy="15894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0B11D6-F77C-4E4F-A37A-D49A15F4162C}"/>
              </a:ext>
            </a:extLst>
          </p:cNvPr>
          <p:cNvSpPr txBox="1"/>
          <p:nvPr/>
        </p:nvSpPr>
        <p:spPr>
          <a:xfrm>
            <a:off x="749225" y="2705550"/>
            <a:ext cx="5566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Community empowerment</a:t>
            </a:r>
          </a:p>
          <a:p>
            <a:endParaRPr lang="en-GB" sz="3600" b="1" dirty="0"/>
          </a:p>
          <a:p>
            <a:r>
              <a:rPr lang="en-GB" sz="3600" b="1" dirty="0"/>
              <a:t>Democratic renewal</a:t>
            </a:r>
          </a:p>
          <a:p>
            <a:endParaRPr lang="en-GB" sz="3600" b="1" dirty="0"/>
          </a:p>
          <a:p>
            <a:r>
              <a:rPr lang="en-GB" sz="3600" b="1" dirty="0"/>
              <a:t>Building on what’s there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999BA8-811D-4D23-9FD3-CA88714CF8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19775">
            <a:off x="9698934" y="5179439"/>
            <a:ext cx="2375397" cy="150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75B9-DE73-4293-9EDF-5BBD12D7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52" y="224448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383D1-E7B4-4133-8F3A-0AF9D7B04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Self-funded research by What Works Scotland and Scottish Community Development Centre</a:t>
            </a:r>
          </a:p>
          <a:p>
            <a:r>
              <a:rPr lang="en-GB" sz="3200" dirty="0"/>
              <a:t>Research Reference group (RRG)</a:t>
            </a:r>
          </a:p>
          <a:p>
            <a:r>
              <a:rPr lang="en-GB" sz="3200" dirty="0"/>
              <a:t>Literature review </a:t>
            </a:r>
          </a:p>
          <a:p>
            <a:r>
              <a:rPr lang="en-GB" sz="3200" dirty="0"/>
              <a:t>5 regional workshops </a:t>
            </a:r>
          </a:p>
          <a:p>
            <a:r>
              <a:rPr lang="en-GB" sz="3200" dirty="0"/>
              <a:t>Online survey with 600+ responses </a:t>
            </a:r>
          </a:p>
          <a:p>
            <a:pPr marL="0" indent="0">
              <a:buNone/>
            </a:pPr>
            <a:r>
              <a:rPr lang="en-GB" sz="3200" dirty="0"/>
              <a:t>(mainly community councillors)</a:t>
            </a:r>
          </a:p>
          <a:p>
            <a:endParaRPr lang="en-GB" dirty="0"/>
          </a:p>
        </p:txBody>
      </p:sp>
      <p:pic>
        <p:nvPicPr>
          <p:cNvPr id="4" name="Content Placeholder 3" descr="group 3d.png">
            <a:extLst>
              <a:ext uri="{FF2B5EF4-FFF2-40B4-BE49-F238E27FC236}">
                <a16:creationId xmlns:a16="http://schemas.microsoft.com/office/drawing/2014/main" id="{9A547648-83D4-45D5-872B-DED3B3F7FC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-16598" r="-16598"/>
          <a:stretch>
            <a:fillRect/>
          </a:stretch>
        </p:blipFill>
        <p:spPr>
          <a:xfrm>
            <a:off x="6784806" y="3338250"/>
            <a:ext cx="3820458" cy="24485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  <a:bevelB prst="slope"/>
          </a:sp3d>
        </p:spPr>
      </p:pic>
    </p:spTree>
    <p:extLst>
      <p:ext uri="{BB962C8B-B14F-4D97-AF65-F5344CB8AC3E}">
        <p14:creationId xmlns:p14="http://schemas.microsoft.com/office/powerpoint/2010/main" val="219929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1245</Words>
  <Application>Microsoft Office PowerPoint</Application>
  <PresentationFormat>Widescreen</PresentationFormat>
  <Paragraphs>152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Custom Design</vt:lpstr>
      <vt:lpstr>1_Office Theme</vt:lpstr>
      <vt:lpstr>1_Custom Design</vt:lpstr>
      <vt:lpstr>Strengthening Community Councils</vt:lpstr>
      <vt:lpstr>Purpose of the Event</vt:lpstr>
      <vt:lpstr>the big picture: a global democratic recession? </vt:lpstr>
      <vt:lpstr>Democratic Recession </vt:lpstr>
      <vt:lpstr>Participation in local decision-making in Scotland:  deficits and aspirations (Scottish Social Attitudes Survey 2015 + Ipsos Mori 2014)</vt:lpstr>
      <vt:lpstr>Policy and research context  for public participation and democratic innovation</vt:lpstr>
      <vt:lpstr>2014 COSLA Commission  on Strengthening Local Democracy</vt:lpstr>
      <vt:lpstr>Background to our research</vt:lpstr>
      <vt:lpstr>Methods</vt:lpstr>
      <vt:lpstr>Findings - Participation </vt:lpstr>
      <vt:lpstr>Example – Dennistoun CC</vt:lpstr>
      <vt:lpstr>Findings - Power and influence</vt:lpstr>
      <vt:lpstr>Example – Money for Moray</vt:lpstr>
      <vt:lpstr>Findings - Support</vt:lpstr>
      <vt:lpstr>Example – Midlothian’s Federation of CCs</vt:lpstr>
      <vt:lpstr>PowerPoint Presentation</vt:lpstr>
      <vt:lpstr>Key recommendations</vt:lpstr>
      <vt:lpstr>Discussion Panel</vt:lpstr>
      <vt:lpstr>Reactions/reflections</vt:lpstr>
      <vt:lpstr>Keynote listeners</vt:lpstr>
      <vt:lpstr>What should happen next?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Community Councils</dc:title>
  <dc:creator>Andrew Paterson</dc:creator>
  <cp:lastModifiedBy>Andrew Paterson</cp:lastModifiedBy>
  <cp:revision>25</cp:revision>
  <dcterms:created xsi:type="dcterms:W3CDTF">2019-04-17T18:56:27Z</dcterms:created>
  <dcterms:modified xsi:type="dcterms:W3CDTF">2019-04-23T08:23:08Z</dcterms:modified>
</cp:coreProperties>
</file>